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6"/>
  </p:notesMasterIdLst>
  <p:sldIdLst>
    <p:sldId id="607" r:id="rId3"/>
    <p:sldId id="608" r:id="rId4"/>
    <p:sldId id="610" r:id="rId5"/>
    <p:sldId id="611" r:id="rId6"/>
    <p:sldId id="612" r:id="rId7"/>
    <p:sldId id="613" r:id="rId8"/>
    <p:sldId id="614" r:id="rId9"/>
    <p:sldId id="615" r:id="rId10"/>
    <p:sldId id="616" r:id="rId11"/>
    <p:sldId id="617" r:id="rId12"/>
    <p:sldId id="618" r:id="rId13"/>
    <p:sldId id="619" r:id="rId14"/>
    <p:sldId id="620" r:id="rId15"/>
    <p:sldId id="621" r:id="rId16"/>
    <p:sldId id="622" r:id="rId17"/>
    <p:sldId id="623" r:id="rId18"/>
    <p:sldId id="624" r:id="rId19"/>
    <p:sldId id="625" r:id="rId20"/>
    <p:sldId id="626" r:id="rId21"/>
    <p:sldId id="609" r:id="rId22"/>
    <p:sldId id="627" r:id="rId23"/>
    <p:sldId id="628" r:id="rId24"/>
    <p:sldId id="629"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D75EF48-2A19-6DC6-27B6-FC68D2DEDC7E}" name="Georges Kamar" initials="GK" userId="8fbfc07946c5e0a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0000"/>
    <a:srgbClr val="023D84"/>
    <a:srgbClr val="F2F2F2"/>
    <a:srgbClr val="2E6CA4"/>
    <a:srgbClr val="215F9A"/>
    <a:srgbClr val="4E95D9"/>
    <a:srgbClr val="46B1E1"/>
    <a:srgbClr val="61CBF4"/>
    <a:srgbClr val="96DCF8"/>
    <a:srgbClr val="D6E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6043" autoAdjust="0"/>
  </p:normalViewPr>
  <p:slideViewPr>
    <p:cSldViewPr snapToGrid="0">
      <p:cViewPr varScale="1">
        <p:scale>
          <a:sx n="112" d="100"/>
          <a:sy n="112" d="100"/>
        </p:scale>
        <p:origin x="714" y="96"/>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FB59EA-A4E3-4BBC-B38D-F69820EEFCD9}" type="datetimeFigureOut">
              <a:rPr lang="fr-BE" smtClean="0"/>
              <a:t>05-02-26</a:t>
            </a:fld>
            <a:endParaRPr lang="fr-BE"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6E27AC-2465-444D-B471-C1471BECE444}" type="slidenum">
              <a:rPr lang="fr-BE" smtClean="0"/>
              <a:t>‹N°›</a:t>
            </a:fld>
            <a:endParaRPr lang="fr-BE" dirty="0"/>
          </a:p>
        </p:txBody>
      </p:sp>
    </p:spTree>
    <p:extLst>
      <p:ext uri="{BB962C8B-B14F-4D97-AF65-F5344CB8AC3E}">
        <p14:creationId xmlns:p14="http://schemas.microsoft.com/office/powerpoint/2010/main" val="3236053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txBody>
          <a:bodyPr/>
          <a:lstStyle/>
          <a:p>
            <a:endParaRPr lang="fr-FR"/>
          </a:p>
        </p:txBody>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9D1977-574B-4C36-8B7E-7C28969C97CF}"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86635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BE7A57-AAC4-D33C-97DB-F8D76C5CB25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79C988-AB7B-EA2D-EA71-F6CEFF336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FD5D641-8C52-ED76-98CE-05A7FF33EE9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776C132-4423-5238-823F-5E0466AFF93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D3BFCA8-E4D0-7280-D931-119E8B5E361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950226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89CBE3-7712-9B63-174C-63E1F9C81B5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E7713AE-6350-D944-D930-3D7AB0E6AF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CEBD86D-49B3-D020-9983-D6CA8341C9B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FBBB2241-5A22-512D-65C2-FB6C8F1963F8}"/>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FFE905F4-BE4C-9CE2-96C8-4342FA689C7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882013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EE40719-97FC-A645-C7FC-83776C04001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23C87E9-4C3B-E89D-842E-E30B6DBFF78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16C74F4-EA4A-612E-3F26-667D320B87B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D5EEF92F-1F17-29C4-B3B8-17600A91528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1612718-2788-E2F3-9C05-19DA58508F3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805422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E161AA-0A0E-5C0B-2B1D-C4AD2FDEE23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F8A149A-0C2F-5890-A087-49FED917ED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54A75DF-E22A-E4EE-147F-22F941395FDF}"/>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591B2068-F189-1F3F-552E-B7434D8522C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E0B154F-804A-4CCB-35D7-1E575DF0E53A}"/>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231946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4394A2-C77D-3E19-CC50-AB83FD78C2E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556E873-B61E-5331-EBB0-5C69373E87A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D9A484-B57C-8A38-CB0A-D21DFAA444F7}"/>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8AA5A8B6-6678-FAD1-32FD-F10E1F5DEC5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574851E-7876-0C39-ED28-69EDEEBD0A47}"/>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391683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731F14-90C0-5464-39F7-4150C401792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42E6C6-C4F5-A16F-F1BA-F2D1B1CDFFA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CD1600C-86F9-D3A9-AD91-8B87369AF945}"/>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F0F178B2-BB32-660F-7D56-F9123A08CEC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7EBC812-5388-1AB5-AA51-DAB82B2E53A1}"/>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1019442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DCC66B-52D4-B301-915C-7FDC979DF62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172C4CF-6030-BB4C-D16D-477E864E464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5CE1449-A467-5EB3-5312-23EF49BFF9D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F7B229A-4D66-4E10-744C-C3C0470E6EEB}"/>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6" name="Espace réservé du pied de page 5">
            <a:extLst>
              <a:ext uri="{FF2B5EF4-FFF2-40B4-BE49-F238E27FC236}">
                <a16:creationId xmlns:a16="http://schemas.microsoft.com/office/drawing/2014/main" id="{764781A9-9368-CB03-00FC-65775F7104C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BF2C054-F6B1-001B-6227-FFC6B0E875B9}"/>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2337933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6431CA-C71E-DA9B-AEA9-581A7D160CA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7D114F75-5C26-A602-5F06-915AA9441C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D62C9CA-FEC4-BF19-DFAA-E4F112407A6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833A4074-C47A-AAF7-DAFF-72E6975104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D869FA2-A92C-497B-CD68-834CF0055ED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848998C-298A-1752-5830-A8C36CDDDD4F}"/>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8" name="Espace réservé du pied de page 7">
            <a:extLst>
              <a:ext uri="{FF2B5EF4-FFF2-40B4-BE49-F238E27FC236}">
                <a16:creationId xmlns:a16="http://schemas.microsoft.com/office/drawing/2014/main" id="{0CC7026E-9A56-415C-1657-A8D70960344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E5D37D9-66A3-4BEE-3699-3B523281044D}"/>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35372493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34EDF0-352C-4D88-7F10-424EFB824B4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6F4C8C4-035D-1E71-71DB-90B0430684C7}"/>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4" name="Espace réservé du pied de page 3">
            <a:extLst>
              <a:ext uri="{FF2B5EF4-FFF2-40B4-BE49-F238E27FC236}">
                <a16:creationId xmlns:a16="http://schemas.microsoft.com/office/drawing/2014/main" id="{70F6B3D7-BF20-595C-6FDB-4AAF65A5D6C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D703331-4F6A-1B4E-F896-76FD528A8322}"/>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244402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F1E6BF7-F8D4-3B4A-8162-DEE5B6264D57}"/>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3" name="Espace réservé du pied de page 2">
            <a:extLst>
              <a:ext uri="{FF2B5EF4-FFF2-40B4-BE49-F238E27FC236}">
                <a16:creationId xmlns:a16="http://schemas.microsoft.com/office/drawing/2014/main" id="{590F5219-3248-ACEA-0A01-94E6E2081D07}"/>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04AC340-D1ED-6D0F-7DA6-BEF0E9189DFF}"/>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1238047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B32CCD-516C-3739-3A97-A59605DE514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19F0DF2-E154-4EA5-C7EA-F8B6D12B40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DE6FAA1-DECE-43D9-D8E8-65D0EEB3A1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0713025-923C-24B8-D53E-34EE7BEDD660}"/>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6" name="Espace réservé du pied de page 5">
            <a:extLst>
              <a:ext uri="{FF2B5EF4-FFF2-40B4-BE49-F238E27FC236}">
                <a16:creationId xmlns:a16="http://schemas.microsoft.com/office/drawing/2014/main" id="{319542F7-7D43-D979-4EB4-F803BD6242E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87CBD46-438B-D37A-B36E-43B49DDF1840}"/>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3399488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9B7AD7-B700-ED01-5794-3E0A6579380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F2040F3-AC4A-639F-7AEC-5ADB27532B2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663820-4F08-06B0-95C3-FAAA2416AD39}"/>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2EFEF5A2-10D1-BF28-4098-253383A0AA96}"/>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C324BDDF-55DB-C57F-C250-7E634F30BB95}"/>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596128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64A697-C197-02F9-AFB1-F0F9FEA49C7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AB16DDB-3073-8DB3-B23F-31876A0D0A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A36DBCC-0D6C-7409-E25E-FD7897CBD8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7527E9A-3C51-5852-8486-EB1EF631BE0A}"/>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6" name="Espace réservé du pied de page 5">
            <a:extLst>
              <a:ext uri="{FF2B5EF4-FFF2-40B4-BE49-F238E27FC236}">
                <a16:creationId xmlns:a16="http://schemas.microsoft.com/office/drawing/2014/main" id="{CA4F2C66-D0E1-67B7-E2F8-74BD0B91CC1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D335519-2554-67D0-ED38-FAF19A3CFEEE}"/>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3710113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55C6D3-1C7D-50C3-8F81-D663A865A4E2}"/>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B08D119D-27E4-EDF1-71F5-FC80E8A9FA3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5657400-A75A-5100-AA34-4EC1FA8A8579}"/>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98D00957-11A7-805B-E543-A467042B09D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9979F88-FCA9-CE1D-A6AC-033F29E1F54A}"/>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2463652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19C53BA-2E56-04C7-C53A-74C51BF406E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D118AD28-440A-0133-F4EB-9A8CAEB198C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5287713-7E81-E00B-8F95-2314CCCA55F6}"/>
              </a:ext>
            </a:extLst>
          </p:cNvPr>
          <p:cNvSpPr>
            <a:spLocks noGrp="1"/>
          </p:cNvSpPr>
          <p:nvPr>
            <p:ph type="dt" sz="half" idx="10"/>
          </p:nvPr>
        </p:nvSpPr>
        <p:spPr/>
        <p:txBody>
          <a:body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78D00028-834A-4BF8-F1A1-86361D27C0B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047428A-47E3-B3BB-859D-45D73065A411}"/>
              </a:ext>
            </a:extLst>
          </p:cNvPr>
          <p:cNvSpPr>
            <a:spLocks noGrp="1"/>
          </p:cNvSpPr>
          <p:nvPr>
            <p:ph type="sldNum" sz="quarter" idx="12"/>
          </p:nvPr>
        </p:nvSpPr>
        <p:spPr/>
        <p:txBody>
          <a:bodyPr/>
          <a:lstStyle/>
          <a:p>
            <a:fld id="{E67C4720-692D-4BD3-A525-11CAC53F005D}" type="slidenum">
              <a:rPr lang="fr-FR" smtClean="0"/>
              <a:t>‹N°›</a:t>
            </a:fld>
            <a:endParaRPr lang="fr-FR"/>
          </a:p>
        </p:txBody>
      </p:sp>
    </p:spTree>
    <p:extLst>
      <p:ext uri="{BB962C8B-B14F-4D97-AF65-F5344CB8AC3E}">
        <p14:creationId xmlns:p14="http://schemas.microsoft.com/office/powerpoint/2010/main" val="16733288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1C3038-10CD-4C5D-86DB-E21385F2D9A7}" type="datetimeFigureOut">
              <a:rPr lang="fr-FR" smtClean="0"/>
              <a:t>05/02/2026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37BA8582-B02C-46B2-82AD-16EF0DCC2E16}" type="slidenum">
              <a:rPr lang="fr-FR" smtClean="0"/>
              <a:t>‹N°›</a:t>
            </a:fld>
            <a:endParaRPr lang="fr-FR" dirty="0"/>
          </a:p>
        </p:txBody>
      </p:sp>
      <p:pic>
        <p:nvPicPr>
          <p:cNvPr id="8" name="Picture 2">
            <a:extLst>
              <a:ext uri="{FF2B5EF4-FFF2-40B4-BE49-F238E27FC236}">
                <a16:creationId xmlns:a16="http://schemas.microsoft.com/office/drawing/2014/main" id="{234CF0B7-64C1-4934-8FD4-29AE4A51EBA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60" y="165656"/>
            <a:ext cx="636325" cy="43200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AABCF48B-1A96-4746-96E7-02195EB74275}"/>
              </a:ext>
            </a:extLst>
          </p:cNvPr>
          <p:cNvSpPr txBox="1"/>
          <p:nvPr userDrawn="1"/>
        </p:nvSpPr>
        <p:spPr>
          <a:xfrm>
            <a:off x="861163" y="293320"/>
            <a:ext cx="6625840" cy="276999"/>
          </a:xfrm>
          <a:prstGeom prst="rect">
            <a:avLst/>
          </a:prstGeom>
          <a:noFill/>
        </p:spPr>
        <p:txBody>
          <a:bodyPr wrap="square" rtlCol="0">
            <a:spAutoFit/>
          </a:bodyPr>
          <a:lstStyle/>
          <a:p>
            <a:pPr algn="l"/>
            <a:r>
              <a:rPr lang="fr-FR" sz="1200" b="1" dirty="0">
                <a:latin typeface="Arial" panose="020B0604020202020204" pitchFamily="34" charset="0"/>
                <a:cs typeface="Arial" panose="020B0604020202020204" pitchFamily="34" charset="0"/>
              </a:rPr>
              <a:t>La Facilité Énergie de l’Union européenne (TAF) </a:t>
            </a:r>
          </a:p>
        </p:txBody>
      </p:sp>
    </p:spTree>
    <p:extLst>
      <p:ext uri="{BB962C8B-B14F-4D97-AF65-F5344CB8AC3E}">
        <p14:creationId xmlns:p14="http://schemas.microsoft.com/office/powerpoint/2010/main" val="148174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F583F6-EE40-9D8C-2436-F5D0D5E797D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232734B-76AA-5622-BBBE-31F866C843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105D662-930F-41F0-53BC-3F84649957A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089FFF51-71B8-F4ED-C1AD-7CD76E617D6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0E865BB3-FE7D-C8E8-DE11-A776E5B11F89}"/>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80284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5215C-DD8D-F927-0360-E1A3A4539E0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2C9FCE6-3B9B-339A-75BD-D296E546520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C08E7EF-D946-840E-B225-EEA332C1F1B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8C70E5-E528-78C7-50BA-0E391F89CD07}"/>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FBA3ED1E-EB5A-5CAC-7818-4C37FEB1207B}"/>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04461F03-5FA4-3671-A921-076FFACAE73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27409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318190-D0F7-F139-2144-068403080B3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E0839E1-A7FF-3FCE-6197-05183B88E6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A9F5A87-F178-E80D-21CA-2606EDBD294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5B3908-F75A-26AA-54C9-F6C95C6FD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7E08132-B78A-3027-5FA0-810A4C83A16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7F8B9BF-2402-6D4A-8773-BC5295607756}"/>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8" name="Espace réservé du pied de page 7">
            <a:extLst>
              <a:ext uri="{FF2B5EF4-FFF2-40B4-BE49-F238E27FC236}">
                <a16:creationId xmlns:a16="http://schemas.microsoft.com/office/drawing/2014/main" id="{E73D8BCB-D7A5-1350-49AD-7AD5CCE514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BF9CF78-A44E-759B-D684-2CE7133A512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42597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4C7FB-3435-496A-0C8E-4F40FACA506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57A7F1A-FF27-F287-1115-53EDFBCB611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4" name="Espace réservé du pied de page 3">
            <a:extLst>
              <a:ext uri="{FF2B5EF4-FFF2-40B4-BE49-F238E27FC236}">
                <a16:creationId xmlns:a16="http://schemas.microsoft.com/office/drawing/2014/main" id="{64FF06DC-9761-34C0-0DC5-155240AC423B}"/>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13B97ED-2F56-812E-9894-35117A464D1B}"/>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388367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1EBA8F5-730F-35F1-DD2B-8676B3C9370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3" name="Espace réservé du pied de page 2">
            <a:extLst>
              <a:ext uri="{FF2B5EF4-FFF2-40B4-BE49-F238E27FC236}">
                <a16:creationId xmlns:a16="http://schemas.microsoft.com/office/drawing/2014/main" id="{32E47E04-328D-D7A4-9B6D-E1DFD28B3EB7}"/>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540C07E-5622-60F9-364E-DEB63554D924}"/>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66706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B478E-86F1-FA67-7F56-718F38A9079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C75A65D-C831-B628-6712-9DF40A663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CEB5897-E31B-CE26-1096-BFCB93B44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5E8DB4B-2664-CCCD-A0AF-85EBF8C4F63E}"/>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5495EFF7-32CA-F60D-AD14-17D11A639B1C}"/>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FA45705F-8B9C-87EB-D2BA-00591D3455BC}"/>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6663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405A46-E609-8F05-362B-8224BE4F738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636B3F-52FA-7089-02F5-8853F5AADE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B9B6D091-8E92-BB81-433D-2FA7BEC5B0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898BAD3-6DE8-A775-A52E-1638D6C5D200}"/>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10EE5E00-F966-C668-5C9B-AA0E7BE71B58}"/>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A0E5AB25-3E2D-114E-B048-2CC6856EFFE7}"/>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804392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80D433D-C353-C343-6937-7217537819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082030F-666E-1A2F-3783-A1585F3FBD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789CCEE-D3A9-CDD7-9B2E-39CEF936E2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B6A9D1E-E96F-73BD-174D-747C58500E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E94B9092-F515-C6AC-E2F8-2753E30214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7B7AB-B261-8447-8D26-C39A4C2956C4}" type="slidenum">
              <a:rPr lang="fr-FR" smtClean="0"/>
              <a:t>‹N°›</a:t>
            </a:fld>
            <a:endParaRPr lang="fr-FR" dirty="0"/>
          </a:p>
        </p:txBody>
      </p:sp>
    </p:spTree>
    <p:extLst>
      <p:ext uri="{BB962C8B-B14F-4D97-AF65-F5344CB8AC3E}">
        <p14:creationId xmlns:p14="http://schemas.microsoft.com/office/powerpoint/2010/main" val="2758934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ACF6A20-B05B-BA26-4827-69D3786EEC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74C5E47-0BD5-D035-290C-57D3798267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6C295F-4521-C11C-8711-AC98687D86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8358E8A-31AF-4EED-8DD0-E09EF012E437}" type="datetimeFigureOut">
              <a:rPr lang="fr-FR" smtClean="0"/>
              <a:t>05/02/2026</a:t>
            </a:fld>
            <a:endParaRPr lang="fr-FR"/>
          </a:p>
        </p:txBody>
      </p:sp>
      <p:sp>
        <p:nvSpPr>
          <p:cNvPr id="5" name="Espace réservé du pied de page 4">
            <a:extLst>
              <a:ext uri="{FF2B5EF4-FFF2-40B4-BE49-F238E27FC236}">
                <a16:creationId xmlns:a16="http://schemas.microsoft.com/office/drawing/2014/main" id="{0B29B222-4835-C0A8-6114-BDF354F088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14638CA-83A3-B8F8-D52D-4A1C8B7934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67C4720-692D-4BD3-A525-11CAC53F005D}" type="slidenum">
              <a:rPr lang="fr-FR" smtClean="0"/>
              <a:t>‹N°›</a:t>
            </a:fld>
            <a:endParaRPr lang="fr-FR"/>
          </a:p>
        </p:txBody>
      </p:sp>
    </p:spTree>
    <p:extLst>
      <p:ext uri="{BB962C8B-B14F-4D97-AF65-F5344CB8AC3E}">
        <p14:creationId xmlns:p14="http://schemas.microsoft.com/office/powerpoint/2010/main" val="34564558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xml"/><Relationship Id="rId7" Type="http://schemas.openxmlformats.org/officeDocument/2006/relationships/image" Target="../media/image4.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image" Target="../media/image8.jp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slideLayout" Target="../slideLayouts/slideLayout23.xml"/><Relationship Id="rId9" Type="http://schemas.openxmlformats.org/officeDocument/2006/relationships/image" Target="../media/image6.sv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108.xml"/><Relationship Id="rId7" Type="http://schemas.openxmlformats.org/officeDocument/2006/relationships/tags" Target="../tags/tag11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11" Type="http://schemas.microsoft.com/office/2007/relationships/hdphoto" Target="../media/hdphoto1.wdp"/><Relationship Id="rId5" Type="http://schemas.openxmlformats.org/officeDocument/2006/relationships/tags" Target="../tags/tag110.xml"/><Relationship Id="rId10" Type="http://schemas.openxmlformats.org/officeDocument/2006/relationships/image" Target="../media/image11.png"/><Relationship Id="rId4" Type="http://schemas.openxmlformats.org/officeDocument/2006/relationships/tags" Target="../tags/tag109.xml"/><Relationship Id="rId9"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tags" Target="../tags/tag120.xml"/><Relationship Id="rId13" Type="http://schemas.openxmlformats.org/officeDocument/2006/relationships/tags" Target="../tags/tag125.xml"/><Relationship Id="rId18" Type="http://schemas.openxmlformats.org/officeDocument/2006/relationships/tags" Target="../tags/tag130.xml"/><Relationship Id="rId26" Type="http://schemas.openxmlformats.org/officeDocument/2006/relationships/tags" Target="../tags/tag138.xml"/><Relationship Id="rId3" Type="http://schemas.openxmlformats.org/officeDocument/2006/relationships/tags" Target="../tags/tag115.xml"/><Relationship Id="rId21" Type="http://schemas.openxmlformats.org/officeDocument/2006/relationships/tags" Target="../tags/tag133.xml"/><Relationship Id="rId7" Type="http://schemas.openxmlformats.org/officeDocument/2006/relationships/tags" Target="../tags/tag119.xml"/><Relationship Id="rId12" Type="http://schemas.openxmlformats.org/officeDocument/2006/relationships/tags" Target="../tags/tag124.xml"/><Relationship Id="rId17" Type="http://schemas.openxmlformats.org/officeDocument/2006/relationships/tags" Target="../tags/tag129.xml"/><Relationship Id="rId25" Type="http://schemas.openxmlformats.org/officeDocument/2006/relationships/tags" Target="../tags/tag137.xml"/><Relationship Id="rId2" Type="http://schemas.openxmlformats.org/officeDocument/2006/relationships/tags" Target="../tags/tag114.xml"/><Relationship Id="rId16" Type="http://schemas.openxmlformats.org/officeDocument/2006/relationships/tags" Target="../tags/tag128.xml"/><Relationship Id="rId20" Type="http://schemas.openxmlformats.org/officeDocument/2006/relationships/tags" Target="../tags/tag132.xml"/><Relationship Id="rId1" Type="http://schemas.openxmlformats.org/officeDocument/2006/relationships/tags" Target="../tags/tag113.xml"/><Relationship Id="rId6" Type="http://schemas.openxmlformats.org/officeDocument/2006/relationships/tags" Target="../tags/tag118.xml"/><Relationship Id="rId11" Type="http://schemas.openxmlformats.org/officeDocument/2006/relationships/tags" Target="../tags/tag123.xml"/><Relationship Id="rId24" Type="http://schemas.openxmlformats.org/officeDocument/2006/relationships/tags" Target="../tags/tag136.xml"/><Relationship Id="rId5" Type="http://schemas.openxmlformats.org/officeDocument/2006/relationships/tags" Target="../tags/tag117.xml"/><Relationship Id="rId15" Type="http://schemas.openxmlformats.org/officeDocument/2006/relationships/tags" Target="../tags/tag127.xml"/><Relationship Id="rId23" Type="http://schemas.openxmlformats.org/officeDocument/2006/relationships/tags" Target="../tags/tag135.xml"/><Relationship Id="rId10" Type="http://schemas.openxmlformats.org/officeDocument/2006/relationships/tags" Target="../tags/tag122.xml"/><Relationship Id="rId19" Type="http://schemas.openxmlformats.org/officeDocument/2006/relationships/tags" Target="../tags/tag131.xml"/><Relationship Id="rId4" Type="http://schemas.openxmlformats.org/officeDocument/2006/relationships/tags" Target="../tags/tag116.xml"/><Relationship Id="rId9" Type="http://schemas.openxmlformats.org/officeDocument/2006/relationships/tags" Target="../tags/tag121.xml"/><Relationship Id="rId14" Type="http://schemas.openxmlformats.org/officeDocument/2006/relationships/tags" Target="../tags/tag126.xml"/><Relationship Id="rId22" Type="http://schemas.openxmlformats.org/officeDocument/2006/relationships/tags" Target="../tags/tag134.xml"/><Relationship Id="rId27"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4"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144.xml"/><Relationship Id="rId7" Type="http://schemas.openxmlformats.org/officeDocument/2006/relationships/tags" Target="../tags/tag148.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tags" Target="../tags/tag147.xml"/><Relationship Id="rId11" Type="http://schemas.microsoft.com/office/2007/relationships/hdphoto" Target="../media/hdphoto1.wdp"/><Relationship Id="rId5" Type="http://schemas.openxmlformats.org/officeDocument/2006/relationships/tags" Target="../tags/tag146.xml"/><Relationship Id="rId10" Type="http://schemas.openxmlformats.org/officeDocument/2006/relationships/image" Target="../media/image11.png"/><Relationship Id="rId4" Type="http://schemas.openxmlformats.org/officeDocument/2006/relationships/tags" Target="../tags/tag145.xm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tags" Target="../tags/tag161.xml"/><Relationship Id="rId18" Type="http://schemas.openxmlformats.org/officeDocument/2006/relationships/tags" Target="../tags/tag166.xml"/><Relationship Id="rId26" Type="http://schemas.openxmlformats.org/officeDocument/2006/relationships/tags" Target="../tags/tag174.xml"/><Relationship Id="rId3" Type="http://schemas.openxmlformats.org/officeDocument/2006/relationships/tags" Target="../tags/tag151.xml"/><Relationship Id="rId21" Type="http://schemas.openxmlformats.org/officeDocument/2006/relationships/tags" Target="../tags/tag169.xml"/><Relationship Id="rId7" Type="http://schemas.openxmlformats.org/officeDocument/2006/relationships/tags" Target="../tags/tag155.xml"/><Relationship Id="rId12" Type="http://schemas.openxmlformats.org/officeDocument/2006/relationships/tags" Target="../tags/tag160.xml"/><Relationship Id="rId17" Type="http://schemas.openxmlformats.org/officeDocument/2006/relationships/tags" Target="../tags/tag165.xml"/><Relationship Id="rId25" Type="http://schemas.openxmlformats.org/officeDocument/2006/relationships/tags" Target="../tags/tag173.xml"/><Relationship Id="rId2" Type="http://schemas.openxmlformats.org/officeDocument/2006/relationships/tags" Target="../tags/tag150.xml"/><Relationship Id="rId16" Type="http://schemas.openxmlformats.org/officeDocument/2006/relationships/tags" Target="../tags/tag164.xml"/><Relationship Id="rId20" Type="http://schemas.openxmlformats.org/officeDocument/2006/relationships/tags" Target="../tags/tag168.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tags" Target="../tags/tag159.xml"/><Relationship Id="rId24" Type="http://schemas.openxmlformats.org/officeDocument/2006/relationships/tags" Target="../tags/tag172.xml"/><Relationship Id="rId5" Type="http://schemas.openxmlformats.org/officeDocument/2006/relationships/tags" Target="../tags/tag153.xml"/><Relationship Id="rId15" Type="http://schemas.openxmlformats.org/officeDocument/2006/relationships/tags" Target="../tags/tag163.xml"/><Relationship Id="rId23" Type="http://schemas.openxmlformats.org/officeDocument/2006/relationships/tags" Target="../tags/tag171.xml"/><Relationship Id="rId28" Type="http://schemas.openxmlformats.org/officeDocument/2006/relationships/slideLayout" Target="../slideLayouts/slideLayout23.xml"/><Relationship Id="rId10" Type="http://schemas.openxmlformats.org/officeDocument/2006/relationships/tags" Target="../tags/tag158.xml"/><Relationship Id="rId19" Type="http://schemas.openxmlformats.org/officeDocument/2006/relationships/tags" Target="../tags/tag167.xml"/><Relationship Id="rId4" Type="http://schemas.openxmlformats.org/officeDocument/2006/relationships/tags" Target="../tags/tag152.xml"/><Relationship Id="rId9" Type="http://schemas.openxmlformats.org/officeDocument/2006/relationships/tags" Target="../tags/tag157.xml"/><Relationship Id="rId14" Type="http://schemas.openxmlformats.org/officeDocument/2006/relationships/tags" Target="../tags/tag162.xml"/><Relationship Id="rId22" Type="http://schemas.openxmlformats.org/officeDocument/2006/relationships/tags" Target="../tags/tag170.xml"/><Relationship Id="rId27" Type="http://schemas.openxmlformats.org/officeDocument/2006/relationships/tags" Target="../tags/tag175.xml"/></Relationships>
</file>

<file path=ppt/slides/_rels/slide15.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tags" Target="../tags/tag188.xml"/><Relationship Id="rId18" Type="http://schemas.openxmlformats.org/officeDocument/2006/relationships/tags" Target="../tags/tag193.xml"/><Relationship Id="rId26" Type="http://schemas.openxmlformats.org/officeDocument/2006/relationships/slideLayout" Target="../slideLayouts/slideLayout23.xml"/><Relationship Id="rId3" Type="http://schemas.openxmlformats.org/officeDocument/2006/relationships/tags" Target="../tags/tag178.xml"/><Relationship Id="rId21" Type="http://schemas.openxmlformats.org/officeDocument/2006/relationships/tags" Target="../tags/tag196.xml"/><Relationship Id="rId7" Type="http://schemas.openxmlformats.org/officeDocument/2006/relationships/tags" Target="../tags/tag182.xml"/><Relationship Id="rId12" Type="http://schemas.openxmlformats.org/officeDocument/2006/relationships/tags" Target="../tags/tag187.xml"/><Relationship Id="rId17" Type="http://schemas.openxmlformats.org/officeDocument/2006/relationships/tags" Target="../tags/tag192.xml"/><Relationship Id="rId25" Type="http://schemas.openxmlformats.org/officeDocument/2006/relationships/tags" Target="../tags/tag200.xml"/><Relationship Id="rId2" Type="http://schemas.openxmlformats.org/officeDocument/2006/relationships/tags" Target="../tags/tag177.xml"/><Relationship Id="rId16" Type="http://schemas.openxmlformats.org/officeDocument/2006/relationships/tags" Target="../tags/tag191.xml"/><Relationship Id="rId20" Type="http://schemas.openxmlformats.org/officeDocument/2006/relationships/tags" Target="../tags/tag195.xml"/><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24" Type="http://schemas.openxmlformats.org/officeDocument/2006/relationships/tags" Target="../tags/tag199.xml"/><Relationship Id="rId5" Type="http://schemas.openxmlformats.org/officeDocument/2006/relationships/tags" Target="../tags/tag180.xml"/><Relationship Id="rId15" Type="http://schemas.openxmlformats.org/officeDocument/2006/relationships/tags" Target="../tags/tag190.xml"/><Relationship Id="rId23" Type="http://schemas.openxmlformats.org/officeDocument/2006/relationships/tags" Target="../tags/tag198.xml"/><Relationship Id="rId10" Type="http://schemas.openxmlformats.org/officeDocument/2006/relationships/tags" Target="../tags/tag185.xml"/><Relationship Id="rId19" Type="http://schemas.openxmlformats.org/officeDocument/2006/relationships/tags" Target="../tags/tag194.xml"/><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tags" Target="../tags/tag189.xml"/><Relationship Id="rId22" Type="http://schemas.openxmlformats.org/officeDocument/2006/relationships/tags" Target="../tags/tag197.xml"/></Relationships>
</file>

<file path=ppt/slides/_rels/slide16.xml.rels><?xml version="1.0" encoding="UTF-8" standalone="yes"?>
<Relationships xmlns="http://schemas.openxmlformats.org/package/2006/relationships"><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 Id="rId4"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206.xml"/><Relationship Id="rId7" Type="http://schemas.openxmlformats.org/officeDocument/2006/relationships/tags" Target="../tags/tag210.xml"/><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tags" Target="../tags/tag209.xml"/><Relationship Id="rId11" Type="http://schemas.microsoft.com/office/2007/relationships/hdphoto" Target="../media/hdphoto1.wdp"/><Relationship Id="rId5" Type="http://schemas.openxmlformats.org/officeDocument/2006/relationships/tags" Target="../tags/tag208.xml"/><Relationship Id="rId10" Type="http://schemas.openxmlformats.org/officeDocument/2006/relationships/image" Target="../media/image11.png"/><Relationship Id="rId4" Type="http://schemas.openxmlformats.org/officeDocument/2006/relationships/tags" Target="../tags/tag207.xml"/><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tags" Target="../tags/tag218.xml"/><Relationship Id="rId13" Type="http://schemas.openxmlformats.org/officeDocument/2006/relationships/tags" Target="../tags/tag223.xml"/><Relationship Id="rId18" Type="http://schemas.openxmlformats.org/officeDocument/2006/relationships/slideLayout" Target="../slideLayouts/slideLayout23.xml"/><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tags" Target="../tags/tag222.xml"/><Relationship Id="rId17" Type="http://schemas.openxmlformats.org/officeDocument/2006/relationships/tags" Target="../tags/tag227.xml"/><Relationship Id="rId2" Type="http://schemas.openxmlformats.org/officeDocument/2006/relationships/tags" Target="../tags/tag212.xml"/><Relationship Id="rId16" Type="http://schemas.openxmlformats.org/officeDocument/2006/relationships/tags" Target="../tags/tag226.xml"/><Relationship Id="rId1" Type="http://schemas.openxmlformats.org/officeDocument/2006/relationships/tags" Target="../tags/tag211.xml"/><Relationship Id="rId6" Type="http://schemas.openxmlformats.org/officeDocument/2006/relationships/tags" Target="../tags/tag216.xml"/><Relationship Id="rId11" Type="http://schemas.openxmlformats.org/officeDocument/2006/relationships/tags" Target="../tags/tag221.xml"/><Relationship Id="rId5" Type="http://schemas.openxmlformats.org/officeDocument/2006/relationships/tags" Target="../tags/tag215.xml"/><Relationship Id="rId15" Type="http://schemas.openxmlformats.org/officeDocument/2006/relationships/tags" Target="../tags/tag225.xml"/><Relationship Id="rId10" Type="http://schemas.openxmlformats.org/officeDocument/2006/relationships/tags" Target="../tags/tag220.xml"/><Relationship Id="rId4" Type="http://schemas.openxmlformats.org/officeDocument/2006/relationships/tags" Target="../tags/tag214.xml"/><Relationship Id="rId9" Type="http://schemas.openxmlformats.org/officeDocument/2006/relationships/tags" Target="../tags/tag219.xml"/><Relationship Id="rId14" Type="http://schemas.openxmlformats.org/officeDocument/2006/relationships/tags" Target="../tags/tag22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228.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 Id="rId4"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234.xml"/><Relationship Id="rId7" Type="http://schemas.openxmlformats.org/officeDocument/2006/relationships/tags" Target="../tags/tag238.xm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11" Type="http://schemas.microsoft.com/office/2007/relationships/hdphoto" Target="../media/hdphoto1.wdp"/><Relationship Id="rId5" Type="http://schemas.openxmlformats.org/officeDocument/2006/relationships/tags" Target="../tags/tag236.xml"/><Relationship Id="rId10" Type="http://schemas.openxmlformats.org/officeDocument/2006/relationships/image" Target="../media/image11.png"/><Relationship Id="rId4" Type="http://schemas.openxmlformats.org/officeDocument/2006/relationships/tags" Target="../tags/tag235.xml"/><Relationship Id="rId9"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tags" Target="../tags/tag246.xml"/><Relationship Id="rId13" Type="http://schemas.openxmlformats.org/officeDocument/2006/relationships/tags" Target="../tags/tag251.xml"/><Relationship Id="rId18" Type="http://schemas.openxmlformats.org/officeDocument/2006/relationships/tags" Target="../tags/tag256.xml"/><Relationship Id="rId3" Type="http://schemas.openxmlformats.org/officeDocument/2006/relationships/tags" Target="../tags/tag241.xml"/><Relationship Id="rId21" Type="http://schemas.openxmlformats.org/officeDocument/2006/relationships/slideLayout" Target="../slideLayouts/slideLayout23.xml"/><Relationship Id="rId7" Type="http://schemas.openxmlformats.org/officeDocument/2006/relationships/tags" Target="../tags/tag245.xml"/><Relationship Id="rId12" Type="http://schemas.openxmlformats.org/officeDocument/2006/relationships/tags" Target="../tags/tag250.xml"/><Relationship Id="rId17" Type="http://schemas.openxmlformats.org/officeDocument/2006/relationships/tags" Target="../tags/tag255.xml"/><Relationship Id="rId2" Type="http://schemas.openxmlformats.org/officeDocument/2006/relationships/tags" Target="../tags/tag240.xml"/><Relationship Id="rId16" Type="http://schemas.openxmlformats.org/officeDocument/2006/relationships/tags" Target="../tags/tag254.xml"/><Relationship Id="rId20" Type="http://schemas.openxmlformats.org/officeDocument/2006/relationships/tags" Target="../tags/tag258.xml"/><Relationship Id="rId1" Type="http://schemas.openxmlformats.org/officeDocument/2006/relationships/tags" Target="../tags/tag239.xml"/><Relationship Id="rId6" Type="http://schemas.openxmlformats.org/officeDocument/2006/relationships/tags" Target="../tags/tag244.xml"/><Relationship Id="rId11" Type="http://schemas.openxmlformats.org/officeDocument/2006/relationships/tags" Target="../tags/tag249.xml"/><Relationship Id="rId5" Type="http://schemas.openxmlformats.org/officeDocument/2006/relationships/tags" Target="../tags/tag243.xml"/><Relationship Id="rId15" Type="http://schemas.openxmlformats.org/officeDocument/2006/relationships/tags" Target="../tags/tag253.xml"/><Relationship Id="rId10" Type="http://schemas.openxmlformats.org/officeDocument/2006/relationships/tags" Target="../tags/tag248.xml"/><Relationship Id="rId19" Type="http://schemas.openxmlformats.org/officeDocument/2006/relationships/tags" Target="../tags/tag257.xml"/><Relationship Id="rId4" Type="http://schemas.openxmlformats.org/officeDocument/2006/relationships/tags" Target="../tags/tag242.xml"/><Relationship Id="rId9" Type="http://schemas.openxmlformats.org/officeDocument/2006/relationships/tags" Target="../tags/tag247.xml"/><Relationship Id="rId14" Type="http://schemas.openxmlformats.org/officeDocument/2006/relationships/tags" Target="../tags/tag25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3.xml"/><Relationship Id="rId1" Type="http://schemas.openxmlformats.org/officeDocument/2006/relationships/tags" Target="../tags/tag259.xml"/><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9.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notesSlide" Target="../notesSlides/notesSlide1.xml"/><Relationship Id="rId5" Type="http://schemas.openxmlformats.org/officeDocument/2006/relationships/tags" Target="../tags/tag11.xml"/><Relationship Id="rId10" Type="http://schemas.openxmlformats.org/officeDocument/2006/relationships/slideLayout" Target="../slideLayouts/slideLayout23.xml"/><Relationship Id="rId4" Type="http://schemas.openxmlformats.org/officeDocument/2006/relationships/tags" Target="../tags/tag10.xml"/><Relationship Id="rId9"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microsoft.com/office/2007/relationships/hdphoto" Target="../media/hdphoto1.wdp"/><Relationship Id="rId5" Type="http://schemas.openxmlformats.org/officeDocument/2006/relationships/tags" Target="../tags/tag23.xml"/><Relationship Id="rId10" Type="http://schemas.openxmlformats.org/officeDocument/2006/relationships/image" Target="../media/image11.png"/><Relationship Id="rId4" Type="http://schemas.openxmlformats.org/officeDocument/2006/relationships/tags" Target="../tags/tag22.xm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18" Type="http://schemas.openxmlformats.org/officeDocument/2006/relationships/tags" Target="../tags/tag43.xml"/><Relationship Id="rId26" Type="http://schemas.openxmlformats.org/officeDocument/2006/relationships/tags" Target="../tags/tag51.xml"/><Relationship Id="rId3" Type="http://schemas.openxmlformats.org/officeDocument/2006/relationships/tags" Target="../tags/tag28.xml"/><Relationship Id="rId21" Type="http://schemas.openxmlformats.org/officeDocument/2006/relationships/tags" Target="../tags/tag46.xml"/><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tags" Target="../tags/tag42.xml"/><Relationship Id="rId25" Type="http://schemas.openxmlformats.org/officeDocument/2006/relationships/tags" Target="../tags/tag50.xml"/><Relationship Id="rId2" Type="http://schemas.openxmlformats.org/officeDocument/2006/relationships/tags" Target="../tags/tag27.xml"/><Relationship Id="rId16" Type="http://schemas.openxmlformats.org/officeDocument/2006/relationships/tags" Target="../tags/tag41.xml"/><Relationship Id="rId20" Type="http://schemas.openxmlformats.org/officeDocument/2006/relationships/tags" Target="../tags/tag45.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24" Type="http://schemas.openxmlformats.org/officeDocument/2006/relationships/tags" Target="../tags/tag49.xml"/><Relationship Id="rId5" Type="http://schemas.openxmlformats.org/officeDocument/2006/relationships/tags" Target="../tags/tag30.xml"/><Relationship Id="rId15" Type="http://schemas.openxmlformats.org/officeDocument/2006/relationships/tags" Target="../tags/tag40.xml"/><Relationship Id="rId23" Type="http://schemas.openxmlformats.org/officeDocument/2006/relationships/tags" Target="../tags/tag48.xml"/><Relationship Id="rId28" Type="http://schemas.openxmlformats.org/officeDocument/2006/relationships/slideLayout" Target="../slideLayouts/slideLayout23.xml"/><Relationship Id="rId10" Type="http://schemas.openxmlformats.org/officeDocument/2006/relationships/tags" Target="../tags/tag35.xml"/><Relationship Id="rId19" Type="http://schemas.openxmlformats.org/officeDocument/2006/relationships/tags" Target="../tags/tag44.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tags" Target="../tags/tag39.xml"/><Relationship Id="rId22" Type="http://schemas.openxmlformats.org/officeDocument/2006/relationships/tags" Target="../tags/tag47.xml"/><Relationship Id="rId27" Type="http://schemas.openxmlformats.org/officeDocument/2006/relationships/tags" Target="../tags/tag52.xml"/></Relationships>
</file>

<file path=ppt/slides/_rels/slide7.xml.rels><?xml version="1.0" encoding="UTF-8" standalone="yes"?>
<Relationships xmlns="http://schemas.openxmlformats.org/package/2006/relationships"><Relationship Id="rId13" Type="http://schemas.openxmlformats.org/officeDocument/2006/relationships/tags" Target="../tags/tag65.xml"/><Relationship Id="rId18" Type="http://schemas.openxmlformats.org/officeDocument/2006/relationships/tags" Target="../tags/tag70.xml"/><Relationship Id="rId26" Type="http://schemas.openxmlformats.org/officeDocument/2006/relationships/tags" Target="../tags/tag78.xml"/><Relationship Id="rId3" Type="http://schemas.openxmlformats.org/officeDocument/2006/relationships/tags" Target="../tags/tag55.xml"/><Relationship Id="rId21" Type="http://schemas.openxmlformats.org/officeDocument/2006/relationships/tags" Target="../tags/tag73.xml"/><Relationship Id="rId34" Type="http://schemas.openxmlformats.org/officeDocument/2006/relationships/slideLayout" Target="../slideLayouts/slideLayout23.xml"/><Relationship Id="rId7" Type="http://schemas.openxmlformats.org/officeDocument/2006/relationships/tags" Target="../tags/tag59.xml"/><Relationship Id="rId12" Type="http://schemas.openxmlformats.org/officeDocument/2006/relationships/tags" Target="../tags/tag64.xml"/><Relationship Id="rId17" Type="http://schemas.openxmlformats.org/officeDocument/2006/relationships/tags" Target="../tags/tag69.xml"/><Relationship Id="rId25" Type="http://schemas.openxmlformats.org/officeDocument/2006/relationships/tags" Target="../tags/tag77.xml"/><Relationship Id="rId33" Type="http://schemas.openxmlformats.org/officeDocument/2006/relationships/tags" Target="../tags/tag85.xml"/><Relationship Id="rId2" Type="http://schemas.openxmlformats.org/officeDocument/2006/relationships/tags" Target="../tags/tag54.xml"/><Relationship Id="rId16" Type="http://schemas.openxmlformats.org/officeDocument/2006/relationships/tags" Target="../tags/tag68.xml"/><Relationship Id="rId20" Type="http://schemas.openxmlformats.org/officeDocument/2006/relationships/tags" Target="../tags/tag72.xml"/><Relationship Id="rId29" Type="http://schemas.openxmlformats.org/officeDocument/2006/relationships/tags" Target="../tags/tag81.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24" Type="http://schemas.openxmlformats.org/officeDocument/2006/relationships/tags" Target="../tags/tag76.xml"/><Relationship Id="rId32" Type="http://schemas.openxmlformats.org/officeDocument/2006/relationships/tags" Target="../tags/tag84.xml"/><Relationship Id="rId5" Type="http://schemas.openxmlformats.org/officeDocument/2006/relationships/tags" Target="../tags/tag57.xml"/><Relationship Id="rId15" Type="http://schemas.openxmlformats.org/officeDocument/2006/relationships/tags" Target="../tags/tag67.xml"/><Relationship Id="rId23" Type="http://schemas.openxmlformats.org/officeDocument/2006/relationships/tags" Target="../tags/tag75.xml"/><Relationship Id="rId28" Type="http://schemas.openxmlformats.org/officeDocument/2006/relationships/tags" Target="../tags/tag80.xml"/><Relationship Id="rId10" Type="http://schemas.openxmlformats.org/officeDocument/2006/relationships/tags" Target="../tags/tag62.xml"/><Relationship Id="rId19" Type="http://schemas.openxmlformats.org/officeDocument/2006/relationships/tags" Target="../tags/tag71.xml"/><Relationship Id="rId31" Type="http://schemas.openxmlformats.org/officeDocument/2006/relationships/tags" Target="../tags/tag83.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tags" Target="../tags/tag66.xml"/><Relationship Id="rId22" Type="http://schemas.openxmlformats.org/officeDocument/2006/relationships/tags" Target="../tags/tag74.xml"/><Relationship Id="rId27" Type="http://schemas.openxmlformats.org/officeDocument/2006/relationships/tags" Target="../tags/tag79.xml"/><Relationship Id="rId30" Type="http://schemas.openxmlformats.org/officeDocument/2006/relationships/tags" Target="../tags/tag82.xml"/><Relationship Id="rId8" Type="http://schemas.openxmlformats.org/officeDocument/2006/relationships/tags" Target="../tags/tag60.xml"/></Relationships>
</file>

<file path=ppt/slides/_rels/slide8.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18" Type="http://schemas.openxmlformats.org/officeDocument/2006/relationships/slideLayout" Target="../slideLayouts/slideLayout23.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17" Type="http://schemas.openxmlformats.org/officeDocument/2006/relationships/tags" Target="../tags/tag102.xml"/><Relationship Id="rId2" Type="http://schemas.openxmlformats.org/officeDocument/2006/relationships/tags" Target="../tags/tag87.xml"/><Relationship Id="rId16" Type="http://schemas.openxmlformats.org/officeDocument/2006/relationships/tags" Target="../tags/tag101.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tags" Target="../tags/tag100.xml"/><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tags" Target="../tags/tag99.xml"/></Relationships>
</file>

<file path=ppt/slides/_rels/slide9.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C0E8C02-C677-A843-D79C-FD43C67A93AF}"/>
              </a:ext>
            </a:extLst>
          </p:cNvPr>
          <p:cNvPicPr/>
          <p:nvPr/>
        </p:nvPicPr>
        <p:blipFill>
          <a:blip r:embed="rId5"/>
          <a:stretch>
            <a:fillRect/>
          </a:stretch>
        </p:blipFill>
        <p:spPr>
          <a:xfrm>
            <a:off x="6366" y="761769"/>
            <a:ext cx="12193318" cy="5334462"/>
          </a:xfrm>
          <a:prstGeom prst="rect">
            <a:avLst/>
          </a:prstGeom>
        </p:spPr>
      </p:pic>
      <p:sp>
        <p:nvSpPr>
          <p:cNvPr id="3" name="Text Box 16">
            <a:extLst>
              <a:ext uri="{FF2B5EF4-FFF2-40B4-BE49-F238E27FC236}">
                <a16:creationId xmlns:a16="http://schemas.microsoft.com/office/drawing/2014/main" id="{117CA8E2-3334-E7C4-B250-7A2641D58E7C}"/>
              </a:ext>
            </a:extLst>
          </p:cNvPr>
          <p:cNvSpPr txBox="1">
            <a:spLocks/>
          </p:cNvSpPr>
          <p:nvPr>
            <p:custDataLst>
              <p:tags r:id="rId1"/>
            </p:custDataLst>
          </p:nvPr>
        </p:nvSpPr>
        <p:spPr>
          <a:xfrm>
            <a:off x="1120736" y="1998156"/>
            <a:ext cx="10388457" cy="661182"/>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Ouverture des marchés électriques : cadre institutionnel, régulation, instruments de mise en œuvre et levée des barrières pour l’entrée en lice des nouveaux acteurs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0" i="0" u="none" strike="noStrike" kern="0" cap="none" spc="0" normalizeH="0" baseline="0" noProof="0" dirty="0">
              <a:ln>
                <a:noFill/>
              </a:ln>
              <a:solidFill>
                <a:srgbClr val="002060"/>
              </a:solidFill>
              <a:effectLst/>
              <a:uLnTx/>
              <a:uFillTx/>
              <a:latin typeface="Franklin Gothic Book" panose="020B0503020102020204" pitchFamily="34" charset="0"/>
              <a:ea typeface="Calibri" panose="020F0502020204030204" pitchFamily="34" charset="0"/>
              <a:cs typeface="Calibri" panose="020F0502020204030204" pitchFamily="34" charset="0"/>
            </a:endParaRPr>
          </a:p>
        </p:txBody>
      </p:sp>
      <p:grpSp>
        <p:nvGrpSpPr>
          <p:cNvPr id="4" name="Groupe 3">
            <a:extLst>
              <a:ext uri="{FF2B5EF4-FFF2-40B4-BE49-F238E27FC236}">
                <a16:creationId xmlns:a16="http://schemas.microsoft.com/office/drawing/2014/main" id="{243D5DD2-8ED6-1FF7-B7A9-0E42029E9B9A}"/>
              </a:ext>
            </a:extLst>
          </p:cNvPr>
          <p:cNvGrpSpPr/>
          <p:nvPr>
            <p:custDataLst>
              <p:tags r:id="rId2"/>
            </p:custDataLst>
          </p:nvPr>
        </p:nvGrpSpPr>
        <p:grpSpPr>
          <a:xfrm>
            <a:off x="188494" y="6404428"/>
            <a:ext cx="2485232" cy="369332"/>
            <a:chOff x="76200" y="6404428"/>
            <a:chExt cx="2485232" cy="369332"/>
          </a:xfrm>
        </p:grpSpPr>
        <p:pic>
          <p:nvPicPr>
            <p:cNvPr id="5" name="Picture 8">
              <a:extLst>
                <a:ext uri="{FF2B5EF4-FFF2-40B4-BE49-F238E27FC236}">
                  <a16:creationId xmlns:a16="http://schemas.microsoft.com/office/drawing/2014/main" id="{F3AD9332-BEBF-4CCA-FCB3-CBDB400F232A}"/>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1427794" y="6404428"/>
              <a:ext cx="1133638" cy="329999"/>
            </a:xfrm>
            <a:prstGeom prst="rect">
              <a:avLst/>
            </a:prstGeom>
          </p:spPr>
        </p:pic>
        <p:sp>
          <p:nvSpPr>
            <p:cNvPr id="6" name="Text Box 1047">
              <a:extLst>
                <a:ext uri="{FF2B5EF4-FFF2-40B4-BE49-F238E27FC236}">
                  <a16:creationId xmlns:a16="http://schemas.microsoft.com/office/drawing/2014/main" id="{FB9F2794-199F-307D-5E18-EC4C969523E8}"/>
                </a:ext>
              </a:extLst>
            </p:cNvPr>
            <p:cNvSpPr txBox="1"/>
            <p:nvPr/>
          </p:nvSpPr>
          <p:spPr bwMode="auto">
            <a:xfrm>
              <a:off x="76200" y="6404428"/>
              <a:ext cx="1351594" cy="369332"/>
            </a:xfrm>
            <a:prstGeom prst="rect">
              <a:avLst/>
            </a:prstGeom>
            <a:noFill/>
            <a:ln w="9525">
              <a:noFill/>
              <a:miter lim="800000"/>
              <a:headEnd/>
              <a:tailEnd/>
            </a:ln>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Mis en œuvre par un consortium dirigé par </a:t>
              </a:r>
            </a:p>
          </p:txBody>
        </p:sp>
      </p:grpSp>
      <p:grpSp>
        <p:nvGrpSpPr>
          <p:cNvPr id="7" name="Groupe 6">
            <a:extLst>
              <a:ext uri="{FF2B5EF4-FFF2-40B4-BE49-F238E27FC236}">
                <a16:creationId xmlns:a16="http://schemas.microsoft.com/office/drawing/2014/main" id="{1040E400-F452-C0CF-7FDA-88ED7D81FF36}"/>
              </a:ext>
            </a:extLst>
          </p:cNvPr>
          <p:cNvGrpSpPr/>
          <p:nvPr>
            <p:custDataLst>
              <p:tags r:id="rId3"/>
            </p:custDataLst>
          </p:nvPr>
        </p:nvGrpSpPr>
        <p:grpSpPr>
          <a:xfrm>
            <a:off x="10455077" y="6332232"/>
            <a:ext cx="1570499" cy="369332"/>
            <a:chOff x="224204" y="6404428"/>
            <a:chExt cx="1570499" cy="369332"/>
          </a:xfrm>
        </p:grpSpPr>
        <p:sp>
          <p:nvSpPr>
            <p:cNvPr id="8" name="Text Box 1047">
              <a:extLst>
                <a:ext uri="{FF2B5EF4-FFF2-40B4-BE49-F238E27FC236}">
                  <a16:creationId xmlns:a16="http://schemas.microsoft.com/office/drawing/2014/main" id="{3709105B-22D8-ED67-106A-556019D29FC9}"/>
                </a:ext>
              </a:extLst>
            </p:cNvPr>
            <p:cNvSpPr txBox="1"/>
            <p:nvPr/>
          </p:nvSpPr>
          <p:spPr bwMode="auto">
            <a:xfrm>
              <a:off x="747909" y="6404428"/>
              <a:ext cx="1046794" cy="36933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Ce projet est financé par l’UE</a:t>
              </a:r>
            </a:p>
          </p:txBody>
        </p:sp>
        <p:pic>
          <p:nvPicPr>
            <p:cNvPr id="9" name="Picture 1049" descr="europe flag">
              <a:extLst>
                <a:ext uri="{FF2B5EF4-FFF2-40B4-BE49-F238E27FC236}">
                  <a16:creationId xmlns:a16="http://schemas.microsoft.com/office/drawing/2014/main" id="{25E99F3D-CE0E-D8FD-33B1-F5DCA8FB83A1}"/>
                </a:ext>
              </a:extLst>
            </p:cNvPr>
            <p:cNvPicPr/>
            <p:nvPr/>
          </p:nvPicPr>
          <p:blipFill>
            <a:blip r:embed="rId7" cstate="print"/>
            <a:srcRect/>
            <a:stretch>
              <a:fillRect/>
            </a:stretch>
          </p:blipFill>
          <p:spPr bwMode="auto">
            <a:xfrm>
              <a:off x="224204" y="6453368"/>
              <a:ext cx="468000" cy="311379"/>
            </a:xfrm>
            <a:prstGeom prst="rect">
              <a:avLst/>
            </a:prstGeom>
            <a:noFill/>
            <a:ln w="9525">
              <a:solidFill>
                <a:schemeClr val="bg1"/>
              </a:solidFill>
              <a:miter lim="800000"/>
              <a:headEnd/>
              <a:tailEnd/>
            </a:ln>
          </p:spPr>
        </p:pic>
      </p:grpSp>
      <p:sp>
        <p:nvSpPr>
          <p:cNvPr id="10" name="Text Placeholder 3">
            <a:extLst>
              <a:ext uri="{FF2B5EF4-FFF2-40B4-BE49-F238E27FC236}">
                <a16:creationId xmlns:a16="http://schemas.microsoft.com/office/drawing/2014/main" id="{2A0F43EC-86ED-9216-100E-E1CA6F6133B2}"/>
              </a:ext>
            </a:extLst>
          </p:cNvPr>
          <p:cNvSpPr txBox="1">
            <a:spLocks/>
          </p:cNvSpPr>
          <p:nvPr/>
        </p:nvSpPr>
        <p:spPr>
          <a:xfrm>
            <a:off x="1120735" y="3327799"/>
            <a:ext cx="6575957" cy="748197"/>
          </a:xfrm>
          <a:prstGeom prst="rect">
            <a:avLst/>
          </a:prstGeom>
          <a:solidFill>
            <a:srgbClr val="002060"/>
          </a:solidFill>
        </p:spPr>
        <p:txBody>
          <a:bodyPr anchor="ctr"/>
          <a:lst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a:lstStyle>
          <a:p>
            <a:pPr marL="0" marR="0" lvl="0" indent="0" algn="just" defTabSz="685800" rtl="0" eaLnBrk="1" fontAlgn="auto" latinLnBrk="0" hangingPunct="1">
              <a:lnSpc>
                <a:spcPct val="100000"/>
              </a:lnSpc>
              <a:spcBef>
                <a:spcPts val="0"/>
              </a:spcBef>
              <a:spcAft>
                <a:spcPts val="200"/>
              </a:spcAft>
              <a:buClr>
                <a:srgbClr val="4472C4"/>
              </a:buClr>
              <a:buSzPct val="110000"/>
              <a:buFont typeface="Wingdings" panose="05000000000000000000" pitchFamily="2" charset="2"/>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Session 2 : Comment lever les barrières pour l’entrée en lice des nouveaux acteurs ? </a:t>
            </a:r>
          </a:p>
        </p:txBody>
      </p:sp>
      <p:pic>
        <p:nvPicPr>
          <p:cNvPr id="11" name="Graphic 5" descr="Chevron arrows with solid fill">
            <a:extLst>
              <a:ext uri="{FF2B5EF4-FFF2-40B4-BE49-F238E27FC236}">
                <a16:creationId xmlns:a16="http://schemas.microsoft.com/office/drawing/2014/main" id="{70DECE61-902D-40D1-350D-EB48E328FC7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5656" y="3515304"/>
            <a:ext cx="407144" cy="422840"/>
          </a:xfrm>
          <a:prstGeom prst="rect">
            <a:avLst/>
          </a:prstGeom>
        </p:spPr>
      </p:pic>
      <p:grpSp>
        <p:nvGrpSpPr>
          <p:cNvPr id="12" name="Groupe 105">
            <a:extLst>
              <a:ext uri="{FF2B5EF4-FFF2-40B4-BE49-F238E27FC236}">
                <a16:creationId xmlns:a16="http://schemas.microsoft.com/office/drawing/2014/main" id="{5829D80E-2551-006C-9564-15A2CC5D3808}"/>
              </a:ext>
            </a:extLst>
          </p:cNvPr>
          <p:cNvGrpSpPr>
            <a:grpSpLocks noChangeAspect="1"/>
          </p:cNvGrpSpPr>
          <p:nvPr/>
        </p:nvGrpSpPr>
        <p:grpSpPr>
          <a:xfrm>
            <a:off x="7767781" y="2833766"/>
            <a:ext cx="3895805" cy="2113096"/>
            <a:chOff x="15050433" y="3439951"/>
            <a:chExt cx="1907693" cy="1123165"/>
          </a:xfrm>
          <a:solidFill>
            <a:srgbClr val="70AADF"/>
          </a:solidFill>
        </p:grpSpPr>
        <p:grpSp>
          <p:nvGrpSpPr>
            <p:cNvPr id="13" name="Graphic 16">
              <a:extLst>
                <a:ext uri="{FF2B5EF4-FFF2-40B4-BE49-F238E27FC236}">
                  <a16:creationId xmlns:a16="http://schemas.microsoft.com/office/drawing/2014/main" id="{AAD772FE-650B-8F30-6D54-D93EB1DBD93A}"/>
                </a:ext>
              </a:extLst>
            </p:cNvPr>
            <p:cNvGrpSpPr/>
            <p:nvPr/>
          </p:nvGrpSpPr>
          <p:grpSpPr>
            <a:xfrm>
              <a:off x="15130191" y="4257738"/>
              <a:ext cx="1827935" cy="302201"/>
              <a:chOff x="15130191" y="4257738"/>
              <a:chExt cx="1827935" cy="302201"/>
            </a:xfrm>
            <a:grpFill/>
          </p:grpSpPr>
          <p:sp>
            <p:nvSpPr>
              <p:cNvPr id="57" name="Forme libre : forme 4">
                <a:extLst>
                  <a:ext uri="{FF2B5EF4-FFF2-40B4-BE49-F238E27FC236}">
                    <a16:creationId xmlns:a16="http://schemas.microsoft.com/office/drawing/2014/main" id="{1CFB0EDA-E19F-91F3-5DEB-F6AB18DC9324}"/>
                  </a:ext>
                </a:extLst>
              </p:cNvPr>
              <p:cNvSpPr/>
              <p:nvPr/>
            </p:nvSpPr>
            <p:spPr>
              <a:xfrm>
                <a:off x="15130191" y="4534883"/>
                <a:ext cx="1827935" cy="25055"/>
              </a:xfrm>
              <a:custGeom>
                <a:avLst/>
                <a:gdLst>
                  <a:gd name="connsiteX0" fmla="*/ 0 w 1827935"/>
                  <a:gd name="connsiteY0" fmla="*/ 0 h 25055"/>
                  <a:gd name="connsiteX1" fmla="*/ 1827936 w 1827935"/>
                  <a:gd name="connsiteY1" fmla="*/ 0 h 25055"/>
                  <a:gd name="connsiteX2" fmla="*/ 1827936 w 1827935"/>
                  <a:gd name="connsiteY2" fmla="*/ 25056 h 25055"/>
                  <a:gd name="connsiteX3" fmla="*/ 0 w 1827935"/>
                  <a:gd name="connsiteY3" fmla="*/ 25056 h 25055"/>
                </a:gdLst>
                <a:ahLst/>
                <a:cxnLst>
                  <a:cxn ang="0">
                    <a:pos x="connsiteX0" y="connsiteY0"/>
                  </a:cxn>
                  <a:cxn ang="0">
                    <a:pos x="connsiteX1" y="connsiteY1"/>
                  </a:cxn>
                  <a:cxn ang="0">
                    <a:pos x="connsiteX2" y="connsiteY2"/>
                  </a:cxn>
                  <a:cxn ang="0">
                    <a:pos x="connsiteX3" y="connsiteY3"/>
                  </a:cxn>
                </a:cxnLst>
                <a:rect l="l" t="t" r="r" b="b"/>
                <a:pathLst>
                  <a:path w="1827935" h="25055">
                    <a:moveTo>
                      <a:pt x="0" y="0"/>
                    </a:moveTo>
                    <a:lnTo>
                      <a:pt x="1827936" y="0"/>
                    </a:lnTo>
                    <a:lnTo>
                      <a:pt x="1827936" y="25056"/>
                    </a:lnTo>
                    <a:lnTo>
                      <a:pt x="0" y="25056"/>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58" name="Graphic 16">
                <a:extLst>
                  <a:ext uri="{FF2B5EF4-FFF2-40B4-BE49-F238E27FC236}">
                    <a16:creationId xmlns:a16="http://schemas.microsoft.com/office/drawing/2014/main" id="{65F30C38-39CB-F141-186E-B1B71C4FAF80}"/>
                  </a:ext>
                </a:extLst>
              </p:cNvPr>
              <p:cNvGrpSpPr/>
              <p:nvPr/>
            </p:nvGrpSpPr>
            <p:grpSpPr>
              <a:xfrm>
                <a:off x="15791208" y="4257738"/>
                <a:ext cx="399747" cy="301818"/>
                <a:chOff x="15791208" y="4257738"/>
                <a:chExt cx="399747" cy="301818"/>
              </a:xfrm>
              <a:grpFill/>
            </p:grpSpPr>
            <p:sp>
              <p:nvSpPr>
                <p:cNvPr id="59" name="Forme libre : forme 8">
                  <a:extLst>
                    <a:ext uri="{FF2B5EF4-FFF2-40B4-BE49-F238E27FC236}">
                      <a16:creationId xmlns:a16="http://schemas.microsoft.com/office/drawing/2014/main" id="{BBEB8E14-94F5-C0BA-C92A-218EE0B371FE}"/>
                    </a:ext>
                  </a:extLst>
                </p:cNvPr>
                <p:cNvSpPr/>
                <p:nvPr/>
              </p:nvSpPr>
              <p:spPr>
                <a:xfrm>
                  <a:off x="15902717" y="4360830"/>
                  <a:ext cx="26777" cy="198726"/>
                </a:xfrm>
                <a:custGeom>
                  <a:avLst/>
                  <a:gdLst>
                    <a:gd name="connsiteX0" fmla="*/ 2104 w 26777"/>
                    <a:gd name="connsiteY0" fmla="*/ 198726 h 198726"/>
                    <a:gd name="connsiteX1" fmla="*/ 0 w 26777"/>
                    <a:gd name="connsiteY1" fmla="*/ 0 h 198726"/>
                    <a:gd name="connsiteX2" fmla="*/ 26395 w 26777"/>
                    <a:gd name="connsiteY2" fmla="*/ 4399 h 198726"/>
                    <a:gd name="connsiteX3" fmla="*/ 26777 w 26777"/>
                    <a:gd name="connsiteY3" fmla="*/ 198343 h 198726"/>
                    <a:gd name="connsiteX4" fmla="*/ 2104 w 26777"/>
                    <a:gd name="connsiteY4" fmla="*/ 198726 h 198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77" h="198726">
                      <a:moveTo>
                        <a:pt x="2104" y="198726"/>
                      </a:moveTo>
                      <a:lnTo>
                        <a:pt x="0" y="0"/>
                      </a:lnTo>
                      <a:lnTo>
                        <a:pt x="26395" y="4399"/>
                      </a:lnTo>
                      <a:lnTo>
                        <a:pt x="26777" y="198343"/>
                      </a:lnTo>
                      <a:lnTo>
                        <a:pt x="2104" y="198726"/>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0" name="Forme libre : forme 9">
                  <a:extLst>
                    <a:ext uri="{FF2B5EF4-FFF2-40B4-BE49-F238E27FC236}">
                      <a16:creationId xmlns:a16="http://schemas.microsoft.com/office/drawing/2014/main" id="{4D1619A9-8C2B-1C47-664C-A5D932309535}"/>
                    </a:ext>
                  </a:extLst>
                </p:cNvPr>
                <p:cNvSpPr/>
                <p:nvPr/>
              </p:nvSpPr>
              <p:spPr>
                <a:xfrm>
                  <a:off x="15930642" y="4269022"/>
                  <a:ext cx="82053" cy="84157"/>
                </a:xfrm>
                <a:custGeom>
                  <a:avLst/>
                  <a:gdLst>
                    <a:gd name="connsiteX0" fmla="*/ 17023 w 82053"/>
                    <a:gd name="connsiteY0" fmla="*/ 83966 h 84157"/>
                    <a:gd name="connsiteX1" fmla="*/ 0 w 82053"/>
                    <a:gd name="connsiteY1" fmla="*/ 65987 h 84157"/>
                    <a:gd name="connsiteX2" fmla="*/ 8990 w 82053"/>
                    <a:gd name="connsiteY2" fmla="*/ 57380 h 84157"/>
                    <a:gd name="connsiteX3" fmla="*/ 55467 w 82053"/>
                    <a:gd name="connsiteY3" fmla="*/ 9181 h 84157"/>
                    <a:gd name="connsiteX4" fmla="*/ 63883 w 82053"/>
                    <a:gd name="connsiteY4" fmla="*/ 0 h 84157"/>
                    <a:gd name="connsiteX5" fmla="*/ 82053 w 82053"/>
                    <a:gd name="connsiteY5" fmla="*/ 17023 h 84157"/>
                    <a:gd name="connsiteX6" fmla="*/ 73638 w 82053"/>
                    <a:gd name="connsiteY6" fmla="*/ 26204 h 84157"/>
                    <a:gd name="connsiteX7" fmla="*/ 26012 w 82053"/>
                    <a:gd name="connsiteY7" fmla="*/ 75550 h 84157"/>
                    <a:gd name="connsiteX8" fmla="*/ 17023 w 82053"/>
                    <a:gd name="connsiteY8" fmla="*/ 84157 h 8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053" h="84157">
                      <a:moveTo>
                        <a:pt x="17023" y="83966"/>
                      </a:moveTo>
                      <a:lnTo>
                        <a:pt x="0" y="65987"/>
                      </a:lnTo>
                      <a:lnTo>
                        <a:pt x="8990" y="57380"/>
                      </a:lnTo>
                      <a:cubicBezTo>
                        <a:pt x="29838" y="37297"/>
                        <a:pt x="55276" y="9372"/>
                        <a:pt x="55467" y="9181"/>
                      </a:cubicBezTo>
                      <a:lnTo>
                        <a:pt x="63883" y="0"/>
                      </a:lnTo>
                      <a:lnTo>
                        <a:pt x="82053" y="17023"/>
                      </a:lnTo>
                      <a:lnTo>
                        <a:pt x="73638" y="26204"/>
                      </a:lnTo>
                      <a:cubicBezTo>
                        <a:pt x="72490" y="27351"/>
                        <a:pt x="47434" y="54894"/>
                        <a:pt x="26012" y="75550"/>
                      </a:cubicBezTo>
                      <a:lnTo>
                        <a:pt x="17023" y="84157"/>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1" name="Forme libre : forme 10">
                  <a:extLst>
                    <a:ext uri="{FF2B5EF4-FFF2-40B4-BE49-F238E27FC236}">
                      <a16:creationId xmlns:a16="http://schemas.microsoft.com/office/drawing/2014/main" id="{6639FED4-8889-2EA5-A870-E5916DA64582}"/>
                    </a:ext>
                  </a:extLst>
                </p:cNvPr>
                <p:cNvSpPr/>
                <p:nvPr/>
              </p:nvSpPr>
              <p:spPr>
                <a:xfrm>
                  <a:off x="15791208" y="4347250"/>
                  <a:ext cx="138094" cy="137329"/>
                </a:xfrm>
                <a:custGeom>
                  <a:avLst/>
                  <a:gdLst>
                    <a:gd name="connsiteX0" fmla="*/ 17405 w 138094"/>
                    <a:gd name="connsiteY0" fmla="*/ 137329 h 137329"/>
                    <a:gd name="connsiteX1" fmla="*/ 0 w 138094"/>
                    <a:gd name="connsiteY1" fmla="*/ 119733 h 137329"/>
                    <a:gd name="connsiteX2" fmla="*/ 8798 w 138094"/>
                    <a:gd name="connsiteY2" fmla="*/ 110935 h 137329"/>
                    <a:gd name="connsiteX3" fmla="*/ 112082 w 138094"/>
                    <a:gd name="connsiteY3" fmla="*/ 8607 h 137329"/>
                    <a:gd name="connsiteX4" fmla="*/ 121072 w 138094"/>
                    <a:gd name="connsiteY4" fmla="*/ 0 h 137329"/>
                    <a:gd name="connsiteX5" fmla="*/ 138094 w 138094"/>
                    <a:gd name="connsiteY5" fmla="*/ 17979 h 137329"/>
                    <a:gd name="connsiteX6" fmla="*/ 129105 w 138094"/>
                    <a:gd name="connsiteY6" fmla="*/ 26586 h 137329"/>
                    <a:gd name="connsiteX7" fmla="*/ 26204 w 138094"/>
                    <a:gd name="connsiteY7" fmla="*/ 128531 h 137329"/>
                    <a:gd name="connsiteX8" fmla="*/ 17405 w 138094"/>
                    <a:gd name="connsiteY8" fmla="*/ 137329 h 137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094" h="137329">
                      <a:moveTo>
                        <a:pt x="17405" y="137329"/>
                      </a:moveTo>
                      <a:lnTo>
                        <a:pt x="0" y="119733"/>
                      </a:lnTo>
                      <a:lnTo>
                        <a:pt x="8798" y="110935"/>
                      </a:lnTo>
                      <a:cubicBezTo>
                        <a:pt x="8798" y="110935"/>
                        <a:pt x="61397" y="57571"/>
                        <a:pt x="112082" y="8607"/>
                      </a:cubicBezTo>
                      <a:lnTo>
                        <a:pt x="121072" y="0"/>
                      </a:lnTo>
                      <a:lnTo>
                        <a:pt x="138094" y="17979"/>
                      </a:lnTo>
                      <a:lnTo>
                        <a:pt x="129105" y="26586"/>
                      </a:lnTo>
                      <a:cubicBezTo>
                        <a:pt x="78611" y="75359"/>
                        <a:pt x="26777" y="127957"/>
                        <a:pt x="26204" y="128531"/>
                      </a:cubicBezTo>
                      <a:lnTo>
                        <a:pt x="17405" y="137329"/>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62" name="Graphic 16">
                  <a:extLst>
                    <a:ext uri="{FF2B5EF4-FFF2-40B4-BE49-F238E27FC236}">
                      <a16:creationId xmlns:a16="http://schemas.microsoft.com/office/drawing/2014/main" id="{802FA82F-AF8F-4911-F0B3-C2ECBDE51FF8}"/>
                    </a:ext>
                  </a:extLst>
                </p:cNvPr>
                <p:cNvGrpSpPr/>
                <p:nvPr/>
              </p:nvGrpSpPr>
              <p:grpSpPr>
                <a:xfrm>
                  <a:off x="15962966" y="4257738"/>
                  <a:ext cx="227989" cy="298949"/>
                  <a:chOff x="15962966" y="4257738"/>
                  <a:chExt cx="227989" cy="298949"/>
                </a:xfrm>
                <a:grpFill/>
              </p:grpSpPr>
              <p:sp>
                <p:nvSpPr>
                  <p:cNvPr id="63" name="Forme libre : forme 16">
                    <a:extLst>
                      <a:ext uri="{FF2B5EF4-FFF2-40B4-BE49-F238E27FC236}">
                        <a16:creationId xmlns:a16="http://schemas.microsoft.com/office/drawing/2014/main" id="{8B32CE34-0293-9ACA-B695-BB0BC53319BE}"/>
                      </a:ext>
                    </a:extLst>
                  </p:cNvPr>
                  <p:cNvSpPr/>
                  <p:nvPr/>
                </p:nvSpPr>
                <p:spPr>
                  <a:xfrm>
                    <a:off x="16074666" y="4355284"/>
                    <a:ext cx="27542" cy="201403"/>
                  </a:xfrm>
                  <a:custGeom>
                    <a:avLst/>
                    <a:gdLst>
                      <a:gd name="connsiteX0" fmla="*/ 2104 w 27542"/>
                      <a:gd name="connsiteY0" fmla="*/ 201404 h 201403"/>
                      <a:gd name="connsiteX1" fmla="*/ 0 w 27542"/>
                      <a:gd name="connsiteY1" fmla="*/ 0 h 201403"/>
                      <a:gd name="connsiteX2" fmla="*/ 27542 w 27542"/>
                      <a:gd name="connsiteY2" fmla="*/ 7268 h 201403"/>
                      <a:gd name="connsiteX3" fmla="*/ 26777 w 27542"/>
                      <a:gd name="connsiteY3" fmla="*/ 201213 h 201403"/>
                      <a:gd name="connsiteX4" fmla="*/ 2104 w 27542"/>
                      <a:gd name="connsiteY4" fmla="*/ 201404 h 20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2" h="201403">
                        <a:moveTo>
                          <a:pt x="2104" y="201404"/>
                        </a:moveTo>
                        <a:lnTo>
                          <a:pt x="0" y="0"/>
                        </a:lnTo>
                        <a:lnTo>
                          <a:pt x="27542" y="7268"/>
                        </a:lnTo>
                        <a:lnTo>
                          <a:pt x="26777" y="201213"/>
                        </a:lnTo>
                        <a:lnTo>
                          <a:pt x="2104" y="201404"/>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4" name="Forme libre : forme 17">
                    <a:extLst>
                      <a:ext uri="{FF2B5EF4-FFF2-40B4-BE49-F238E27FC236}">
                        <a16:creationId xmlns:a16="http://schemas.microsoft.com/office/drawing/2014/main" id="{81B4E464-D822-7DA4-9455-4D956FE5D184}"/>
                      </a:ext>
                    </a:extLst>
                  </p:cNvPr>
                  <p:cNvSpPr/>
                  <p:nvPr/>
                </p:nvSpPr>
                <p:spPr>
                  <a:xfrm>
                    <a:off x="16097809" y="4257738"/>
                    <a:ext cx="93146" cy="92190"/>
                  </a:xfrm>
                  <a:custGeom>
                    <a:avLst/>
                    <a:gdLst>
                      <a:gd name="connsiteX0" fmla="*/ 17214 w 93146"/>
                      <a:gd name="connsiteY0" fmla="*/ 92191 h 92190"/>
                      <a:gd name="connsiteX1" fmla="*/ 0 w 93146"/>
                      <a:gd name="connsiteY1" fmla="*/ 74211 h 92190"/>
                      <a:gd name="connsiteX2" fmla="*/ 76124 w 93146"/>
                      <a:gd name="connsiteY2" fmla="*/ 0 h 92190"/>
                      <a:gd name="connsiteX3" fmla="*/ 93147 w 93146"/>
                      <a:gd name="connsiteY3" fmla="*/ 17979 h 92190"/>
                      <a:gd name="connsiteX4" fmla="*/ 17214 w 93146"/>
                      <a:gd name="connsiteY4" fmla="*/ 92191 h 92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46" h="92190">
                        <a:moveTo>
                          <a:pt x="17214" y="92191"/>
                        </a:moveTo>
                        <a:lnTo>
                          <a:pt x="0" y="74211"/>
                        </a:lnTo>
                        <a:lnTo>
                          <a:pt x="76124" y="0"/>
                        </a:lnTo>
                        <a:lnTo>
                          <a:pt x="93147" y="17979"/>
                        </a:lnTo>
                        <a:lnTo>
                          <a:pt x="17214" y="92191"/>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5" name="Forme libre : forme 18">
                    <a:extLst>
                      <a:ext uri="{FF2B5EF4-FFF2-40B4-BE49-F238E27FC236}">
                        <a16:creationId xmlns:a16="http://schemas.microsoft.com/office/drawing/2014/main" id="{2A316096-ED48-ACAB-8997-CAC2C6A30D34}"/>
                      </a:ext>
                    </a:extLst>
                  </p:cNvPr>
                  <p:cNvSpPr/>
                  <p:nvPr/>
                </p:nvSpPr>
                <p:spPr>
                  <a:xfrm>
                    <a:off x="15962966" y="4344573"/>
                    <a:ext cx="139242" cy="137138"/>
                  </a:xfrm>
                  <a:custGeom>
                    <a:avLst/>
                    <a:gdLst>
                      <a:gd name="connsiteX0" fmla="*/ 17214 w 139242"/>
                      <a:gd name="connsiteY0" fmla="*/ 137138 h 137138"/>
                      <a:gd name="connsiteX1" fmla="*/ 0 w 139242"/>
                      <a:gd name="connsiteY1" fmla="*/ 119159 h 137138"/>
                      <a:gd name="connsiteX2" fmla="*/ 122028 w 139242"/>
                      <a:gd name="connsiteY2" fmla="*/ 0 h 137138"/>
                      <a:gd name="connsiteX3" fmla="*/ 139242 w 139242"/>
                      <a:gd name="connsiteY3" fmla="*/ 17979 h 137138"/>
                      <a:gd name="connsiteX4" fmla="*/ 17214 w 139242"/>
                      <a:gd name="connsiteY4" fmla="*/ 137138 h 137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42" h="137138">
                        <a:moveTo>
                          <a:pt x="17214" y="137138"/>
                        </a:moveTo>
                        <a:lnTo>
                          <a:pt x="0" y="119159"/>
                        </a:lnTo>
                        <a:lnTo>
                          <a:pt x="122028" y="0"/>
                        </a:lnTo>
                        <a:lnTo>
                          <a:pt x="139242" y="17979"/>
                        </a:lnTo>
                        <a:lnTo>
                          <a:pt x="17214" y="137138"/>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grpSp>
        <p:grpSp>
          <p:nvGrpSpPr>
            <p:cNvPr id="14" name="Graphic 16">
              <a:extLst>
                <a:ext uri="{FF2B5EF4-FFF2-40B4-BE49-F238E27FC236}">
                  <a16:creationId xmlns:a16="http://schemas.microsoft.com/office/drawing/2014/main" id="{6D3C1C44-18A8-24BE-3884-D74EBA989F56}"/>
                </a:ext>
              </a:extLst>
            </p:cNvPr>
            <p:cNvGrpSpPr/>
            <p:nvPr/>
          </p:nvGrpSpPr>
          <p:grpSpPr>
            <a:xfrm>
              <a:off x="15653612" y="3439951"/>
              <a:ext cx="454987" cy="442712"/>
              <a:chOff x="15653612" y="3439951"/>
              <a:chExt cx="454987" cy="442712"/>
            </a:xfrm>
            <a:grpFill/>
          </p:grpSpPr>
          <p:sp>
            <p:nvSpPr>
              <p:cNvPr id="41" name="Forme libre : forme 22">
                <a:extLst>
                  <a:ext uri="{FF2B5EF4-FFF2-40B4-BE49-F238E27FC236}">
                    <a16:creationId xmlns:a16="http://schemas.microsoft.com/office/drawing/2014/main" id="{335ECAE2-4904-46A9-AB48-34F943B3BB63}"/>
                  </a:ext>
                </a:extLst>
              </p:cNvPr>
              <p:cNvSpPr/>
              <p:nvPr/>
            </p:nvSpPr>
            <p:spPr>
              <a:xfrm>
                <a:off x="15815787" y="3443229"/>
                <a:ext cx="42650" cy="89416"/>
              </a:xfrm>
              <a:custGeom>
                <a:avLst/>
                <a:gdLst>
                  <a:gd name="connsiteX0" fmla="*/ 30124 w 42650"/>
                  <a:gd name="connsiteY0" fmla="*/ 89416 h 89416"/>
                  <a:gd name="connsiteX1" fmla="*/ 17883 w 42650"/>
                  <a:gd name="connsiteY1" fmla="*/ 80044 h 89416"/>
                  <a:gd name="connsiteX2" fmla="*/ 477 w 42650"/>
                  <a:gd name="connsiteY2" fmla="*/ 15970 h 89416"/>
                  <a:gd name="connsiteX3" fmla="*/ 9276 w 42650"/>
                  <a:gd name="connsiteY3" fmla="*/ 477 h 89416"/>
                  <a:gd name="connsiteX4" fmla="*/ 24768 w 42650"/>
                  <a:gd name="connsiteY4" fmla="*/ 9276 h 89416"/>
                  <a:gd name="connsiteX5" fmla="*/ 42174 w 42650"/>
                  <a:gd name="connsiteY5" fmla="*/ 73350 h 89416"/>
                  <a:gd name="connsiteX6" fmla="*/ 33375 w 42650"/>
                  <a:gd name="connsiteY6" fmla="*/ 88843 h 89416"/>
                  <a:gd name="connsiteX7" fmla="*/ 30124 w 42650"/>
                  <a:gd name="connsiteY7" fmla="*/ 89225 h 8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50" h="89416">
                    <a:moveTo>
                      <a:pt x="30124" y="89416"/>
                    </a:moveTo>
                    <a:cubicBezTo>
                      <a:pt x="24577" y="89416"/>
                      <a:pt x="19413" y="85782"/>
                      <a:pt x="17883" y="80044"/>
                    </a:cubicBezTo>
                    <a:lnTo>
                      <a:pt x="477" y="15970"/>
                    </a:lnTo>
                    <a:cubicBezTo>
                      <a:pt x="-1435" y="9276"/>
                      <a:pt x="2581" y="2390"/>
                      <a:pt x="9276" y="477"/>
                    </a:cubicBezTo>
                    <a:cubicBezTo>
                      <a:pt x="15970" y="-1435"/>
                      <a:pt x="22856" y="2581"/>
                      <a:pt x="24768" y="9276"/>
                    </a:cubicBezTo>
                    <a:lnTo>
                      <a:pt x="42174" y="73350"/>
                    </a:lnTo>
                    <a:cubicBezTo>
                      <a:pt x="44086" y="80044"/>
                      <a:pt x="40070" y="86930"/>
                      <a:pt x="33375" y="88843"/>
                    </a:cubicBezTo>
                    <a:cubicBezTo>
                      <a:pt x="32228" y="89225"/>
                      <a:pt x="31080" y="89225"/>
                      <a:pt x="30124" y="8922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2" name="Forme libre : forme 23">
                <a:extLst>
                  <a:ext uri="{FF2B5EF4-FFF2-40B4-BE49-F238E27FC236}">
                    <a16:creationId xmlns:a16="http://schemas.microsoft.com/office/drawing/2014/main" id="{0458062E-42C1-2CBE-B5FE-61340C03E517}"/>
                  </a:ext>
                </a:extLst>
              </p:cNvPr>
              <p:cNvSpPr/>
              <p:nvPr/>
            </p:nvSpPr>
            <p:spPr>
              <a:xfrm>
                <a:off x="15893606" y="3439951"/>
                <a:ext cx="34480" cy="88869"/>
              </a:xfrm>
              <a:custGeom>
                <a:avLst/>
                <a:gdLst>
                  <a:gd name="connsiteX0" fmla="*/ 12554 w 34480"/>
                  <a:gd name="connsiteY0" fmla="*/ 88678 h 88869"/>
                  <a:gd name="connsiteX1" fmla="*/ 10833 w 34480"/>
                  <a:gd name="connsiteY1" fmla="*/ 88678 h 88869"/>
                  <a:gd name="connsiteX2" fmla="*/ 122 w 34480"/>
                  <a:gd name="connsiteY2" fmla="*/ 74333 h 88869"/>
                  <a:gd name="connsiteX3" fmla="*/ 9303 w 34480"/>
                  <a:gd name="connsiteY3" fmla="*/ 10833 h 88869"/>
                  <a:gd name="connsiteX4" fmla="*/ 23648 w 34480"/>
                  <a:gd name="connsiteY4" fmla="*/ 122 h 88869"/>
                  <a:gd name="connsiteX5" fmla="*/ 34358 w 34480"/>
                  <a:gd name="connsiteY5" fmla="*/ 14467 h 88869"/>
                  <a:gd name="connsiteX6" fmla="*/ 25178 w 34480"/>
                  <a:gd name="connsiteY6" fmla="*/ 77967 h 88869"/>
                  <a:gd name="connsiteX7" fmla="*/ 12745 w 34480"/>
                  <a:gd name="connsiteY7" fmla="*/ 88869 h 88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80" h="88869">
                    <a:moveTo>
                      <a:pt x="12554" y="88678"/>
                    </a:moveTo>
                    <a:cubicBezTo>
                      <a:pt x="12554" y="88678"/>
                      <a:pt x="11406" y="88678"/>
                      <a:pt x="10833" y="88678"/>
                    </a:cubicBezTo>
                    <a:cubicBezTo>
                      <a:pt x="3947" y="87722"/>
                      <a:pt x="-835" y="81219"/>
                      <a:pt x="122" y="74333"/>
                    </a:cubicBezTo>
                    <a:lnTo>
                      <a:pt x="9303" y="10833"/>
                    </a:lnTo>
                    <a:cubicBezTo>
                      <a:pt x="10259" y="3947"/>
                      <a:pt x="16762" y="-835"/>
                      <a:pt x="23648" y="122"/>
                    </a:cubicBezTo>
                    <a:cubicBezTo>
                      <a:pt x="30533" y="1078"/>
                      <a:pt x="35315" y="7581"/>
                      <a:pt x="34358" y="14467"/>
                    </a:cubicBezTo>
                    <a:lnTo>
                      <a:pt x="25178" y="77967"/>
                    </a:lnTo>
                    <a:cubicBezTo>
                      <a:pt x="24221" y="84279"/>
                      <a:pt x="18866" y="88869"/>
                      <a:pt x="12745" y="8886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3" name="Forme libre : forme 24">
                <a:extLst>
                  <a:ext uri="{FF2B5EF4-FFF2-40B4-BE49-F238E27FC236}">
                    <a16:creationId xmlns:a16="http://schemas.microsoft.com/office/drawing/2014/main" id="{1A570704-BEC4-BCD1-6415-ABFEE736C79E}"/>
                  </a:ext>
                </a:extLst>
              </p:cNvPr>
              <p:cNvSpPr/>
              <p:nvPr/>
            </p:nvSpPr>
            <p:spPr>
              <a:xfrm>
                <a:off x="15954942" y="3468773"/>
                <a:ext cx="54300" cy="77644"/>
              </a:xfrm>
              <a:custGeom>
                <a:avLst/>
                <a:gdLst>
                  <a:gd name="connsiteX0" fmla="*/ 12614 w 54300"/>
                  <a:gd name="connsiteY0" fmla="*/ 77645 h 77644"/>
                  <a:gd name="connsiteX1" fmla="*/ 6493 w 54300"/>
                  <a:gd name="connsiteY1" fmla="*/ 76114 h 77644"/>
                  <a:gd name="connsiteX2" fmla="*/ 1520 w 54300"/>
                  <a:gd name="connsiteY2" fmla="*/ 58900 h 77644"/>
                  <a:gd name="connsiteX3" fmla="*/ 30593 w 54300"/>
                  <a:gd name="connsiteY3" fmla="*/ 6493 h 77644"/>
                  <a:gd name="connsiteX4" fmla="*/ 47807 w 54300"/>
                  <a:gd name="connsiteY4" fmla="*/ 1520 h 77644"/>
                  <a:gd name="connsiteX5" fmla="*/ 52780 w 54300"/>
                  <a:gd name="connsiteY5" fmla="*/ 18734 h 77644"/>
                  <a:gd name="connsiteX6" fmla="*/ 23707 w 54300"/>
                  <a:gd name="connsiteY6" fmla="*/ 71141 h 77644"/>
                  <a:gd name="connsiteX7" fmla="*/ 12614 w 54300"/>
                  <a:gd name="connsiteY7" fmla="*/ 77645 h 7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300" h="77644">
                    <a:moveTo>
                      <a:pt x="12614" y="77645"/>
                    </a:moveTo>
                    <a:cubicBezTo>
                      <a:pt x="10510" y="77645"/>
                      <a:pt x="8406" y="77071"/>
                      <a:pt x="6493" y="76114"/>
                    </a:cubicBezTo>
                    <a:cubicBezTo>
                      <a:pt x="373" y="72672"/>
                      <a:pt x="-1731" y="65021"/>
                      <a:pt x="1520" y="58900"/>
                    </a:cubicBezTo>
                    <a:lnTo>
                      <a:pt x="30593" y="6493"/>
                    </a:lnTo>
                    <a:cubicBezTo>
                      <a:pt x="34036" y="373"/>
                      <a:pt x="41686" y="-1731"/>
                      <a:pt x="47807" y="1520"/>
                    </a:cubicBezTo>
                    <a:cubicBezTo>
                      <a:pt x="53927" y="4963"/>
                      <a:pt x="56031" y="12614"/>
                      <a:pt x="52780" y="18734"/>
                    </a:cubicBezTo>
                    <a:lnTo>
                      <a:pt x="23707" y="71141"/>
                    </a:lnTo>
                    <a:cubicBezTo>
                      <a:pt x="21412" y="75349"/>
                      <a:pt x="17013" y="77645"/>
                      <a:pt x="12614" y="7764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4" name="Forme libre : forme 25">
                <a:extLst>
                  <a:ext uri="{FF2B5EF4-FFF2-40B4-BE49-F238E27FC236}">
                    <a16:creationId xmlns:a16="http://schemas.microsoft.com/office/drawing/2014/main" id="{D154E06B-EF51-4654-DAD7-D5C2C81F609A}"/>
                  </a:ext>
                </a:extLst>
              </p:cNvPr>
              <p:cNvSpPr/>
              <p:nvPr/>
            </p:nvSpPr>
            <p:spPr>
              <a:xfrm>
                <a:off x="15991677" y="3529607"/>
                <a:ext cx="86027" cy="60801"/>
              </a:xfrm>
              <a:custGeom>
                <a:avLst/>
                <a:gdLst>
                  <a:gd name="connsiteX0" fmla="*/ 12602 w 86027"/>
                  <a:gd name="connsiteY0" fmla="*/ 60802 h 60801"/>
                  <a:gd name="connsiteX1" fmla="*/ 1700 w 86027"/>
                  <a:gd name="connsiteY1" fmla="*/ 54490 h 60801"/>
                  <a:gd name="connsiteX2" fmla="*/ 6291 w 86027"/>
                  <a:gd name="connsiteY2" fmla="*/ 37276 h 60801"/>
                  <a:gd name="connsiteX3" fmla="*/ 67113 w 86027"/>
                  <a:gd name="connsiteY3" fmla="*/ 1700 h 60801"/>
                  <a:gd name="connsiteX4" fmla="*/ 84327 w 86027"/>
                  <a:gd name="connsiteY4" fmla="*/ 6291 h 60801"/>
                  <a:gd name="connsiteX5" fmla="*/ 79737 w 86027"/>
                  <a:gd name="connsiteY5" fmla="*/ 23505 h 60801"/>
                  <a:gd name="connsiteX6" fmla="*/ 18914 w 86027"/>
                  <a:gd name="connsiteY6" fmla="*/ 59080 h 60801"/>
                  <a:gd name="connsiteX7" fmla="*/ 12602 w 86027"/>
                  <a:gd name="connsiteY7" fmla="*/ 60802 h 6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27" h="60801">
                    <a:moveTo>
                      <a:pt x="12602" y="60802"/>
                    </a:moveTo>
                    <a:cubicBezTo>
                      <a:pt x="8203" y="60802"/>
                      <a:pt x="3995" y="58506"/>
                      <a:pt x="1700" y="54490"/>
                    </a:cubicBezTo>
                    <a:cubicBezTo>
                      <a:pt x="-1743" y="48560"/>
                      <a:pt x="170" y="40719"/>
                      <a:pt x="6291" y="37276"/>
                    </a:cubicBezTo>
                    <a:lnTo>
                      <a:pt x="67113" y="1700"/>
                    </a:lnTo>
                    <a:cubicBezTo>
                      <a:pt x="73043" y="-1743"/>
                      <a:pt x="80885" y="170"/>
                      <a:pt x="84327" y="6291"/>
                    </a:cubicBezTo>
                    <a:cubicBezTo>
                      <a:pt x="87770" y="12220"/>
                      <a:pt x="85857" y="20062"/>
                      <a:pt x="79737" y="23505"/>
                    </a:cubicBezTo>
                    <a:lnTo>
                      <a:pt x="18914" y="59080"/>
                    </a:lnTo>
                    <a:cubicBezTo>
                      <a:pt x="17001" y="60228"/>
                      <a:pt x="14706" y="60802"/>
                      <a:pt x="12602" y="60802"/>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5" name="Forme libre : forme 27">
                <a:extLst>
                  <a:ext uri="{FF2B5EF4-FFF2-40B4-BE49-F238E27FC236}">
                    <a16:creationId xmlns:a16="http://schemas.microsoft.com/office/drawing/2014/main" id="{6715440A-52A2-4EE4-FA2E-63256EA96F76}"/>
                  </a:ext>
                </a:extLst>
              </p:cNvPr>
              <p:cNvSpPr/>
              <p:nvPr/>
            </p:nvSpPr>
            <p:spPr>
              <a:xfrm>
                <a:off x="16013380" y="3622078"/>
                <a:ext cx="95220" cy="33551"/>
              </a:xfrm>
              <a:custGeom>
                <a:avLst/>
                <a:gdLst>
                  <a:gd name="connsiteX0" fmla="*/ 12513 w 95220"/>
                  <a:gd name="connsiteY0" fmla="*/ 33552 h 33551"/>
                  <a:gd name="connsiteX1" fmla="*/ 80 w 95220"/>
                  <a:gd name="connsiteY1" fmla="*/ 22458 h 33551"/>
                  <a:gd name="connsiteX2" fmla="*/ 11174 w 95220"/>
                  <a:gd name="connsiteY2" fmla="*/ 8496 h 33551"/>
                  <a:gd name="connsiteX3" fmla="*/ 81177 w 95220"/>
                  <a:gd name="connsiteY3" fmla="*/ 80 h 33551"/>
                  <a:gd name="connsiteX4" fmla="*/ 95140 w 95220"/>
                  <a:gd name="connsiteY4" fmla="*/ 11174 h 33551"/>
                  <a:gd name="connsiteX5" fmla="*/ 84046 w 95220"/>
                  <a:gd name="connsiteY5" fmla="*/ 25136 h 33551"/>
                  <a:gd name="connsiteX6" fmla="*/ 14043 w 95220"/>
                  <a:gd name="connsiteY6" fmla="*/ 33552 h 33551"/>
                  <a:gd name="connsiteX7" fmla="*/ 12513 w 95220"/>
                  <a:gd name="connsiteY7" fmla="*/ 33552 h 33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20" h="33551">
                    <a:moveTo>
                      <a:pt x="12513" y="33552"/>
                    </a:moveTo>
                    <a:cubicBezTo>
                      <a:pt x="6201" y="33552"/>
                      <a:pt x="845" y="28770"/>
                      <a:pt x="80" y="22458"/>
                    </a:cubicBezTo>
                    <a:cubicBezTo>
                      <a:pt x="-685" y="15573"/>
                      <a:pt x="4097" y="9261"/>
                      <a:pt x="11174" y="8496"/>
                    </a:cubicBezTo>
                    <a:lnTo>
                      <a:pt x="81177" y="80"/>
                    </a:lnTo>
                    <a:cubicBezTo>
                      <a:pt x="88063" y="-685"/>
                      <a:pt x="94375" y="4097"/>
                      <a:pt x="95140" y="11174"/>
                    </a:cubicBezTo>
                    <a:cubicBezTo>
                      <a:pt x="95905" y="18059"/>
                      <a:pt x="91123" y="24371"/>
                      <a:pt x="84046" y="25136"/>
                    </a:cubicBezTo>
                    <a:lnTo>
                      <a:pt x="14043" y="33552"/>
                    </a:lnTo>
                    <a:cubicBezTo>
                      <a:pt x="14043" y="33552"/>
                      <a:pt x="13086" y="33552"/>
                      <a:pt x="12513" y="33552"/>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6" name="Forme libre : forme 28">
                <a:extLst>
                  <a:ext uri="{FF2B5EF4-FFF2-40B4-BE49-F238E27FC236}">
                    <a16:creationId xmlns:a16="http://schemas.microsoft.com/office/drawing/2014/main" id="{CC68DD54-C41F-2A72-F198-EB01E432470F}"/>
                  </a:ext>
                </a:extLst>
              </p:cNvPr>
              <p:cNvSpPr/>
              <p:nvPr/>
            </p:nvSpPr>
            <p:spPr>
              <a:xfrm>
                <a:off x="16010496" y="3693215"/>
                <a:ext cx="89319" cy="42747"/>
              </a:xfrm>
              <a:custGeom>
                <a:avLst/>
                <a:gdLst>
                  <a:gd name="connsiteX0" fmla="*/ 76601 w 89319"/>
                  <a:gd name="connsiteY0" fmla="*/ 42556 h 42747"/>
                  <a:gd name="connsiteX1" fmla="*/ 73350 w 89319"/>
                  <a:gd name="connsiteY1" fmla="*/ 42173 h 42747"/>
                  <a:gd name="connsiteX2" fmla="*/ 9276 w 89319"/>
                  <a:gd name="connsiteY2" fmla="*/ 24768 h 42747"/>
                  <a:gd name="connsiteX3" fmla="*/ 477 w 89319"/>
                  <a:gd name="connsiteY3" fmla="*/ 9276 h 42747"/>
                  <a:gd name="connsiteX4" fmla="*/ 15970 w 89319"/>
                  <a:gd name="connsiteY4" fmla="*/ 477 h 42747"/>
                  <a:gd name="connsiteX5" fmla="*/ 80044 w 89319"/>
                  <a:gd name="connsiteY5" fmla="*/ 17883 h 42747"/>
                  <a:gd name="connsiteX6" fmla="*/ 88843 w 89319"/>
                  <a:gd name="connsiteY6" fmla="*/ 33375 h 42747"/>
                  <a:gd name="connsiteX7" fmla="*/ 76601 w 89319"/>
                  <a:gd name="connsiteY7" fmla="*/ 42747 h 4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319" h="42747">
                    <a:moveTo>
                      <a:pt x="76601" y="42556"/>
                    </a:moveTo>
                    <a:cubicBezTo>
                      <a:pt x="75454" y="42556"/>
                      <a:pt x="74306" y="42556"/>
                      <a:pt x="73350" y="42173"/>
                    </a:cubicBezTo>
                    <a:lnTo>
                      <a:pt x="9276" y="24768"/>
                    </a:lnTo>
                    <a:cubicBezTo>
                      <a:pt x="2581" y="22856"/>
                      <a:pt x="-1435" y="15970"/>
                      <a:pt x="477" y="9276"/>
                    </a:cubicBezTo>
                    <a:cubicBezTo>
                      <a:pt x="2390" y="2581"/>
                      <a:pt x="9276" y="-1435"/>
                      <a:pt x="15970" y="477"/>
                    </a:cubicBezTo>
                    <a:lnTo>
                      <a:pt x="80044" y="17883"/>
                    </a:lnTo>
                    <a:cubicBezTo>
                      <a:pt x="86739" y="19795"/>
                      <a:pt x="90755" y="26681"/>
                      <a:pt x="88843" y="33375"/>
                    </a:cubicBezTo>
                    <a:cubicBezTo>
                      <a:pt x="87312" y="38922"/>
                      <a:pt x="82148" y="42747"/>
                      <a:pt x="76601" y="4274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7" name="Forme libre : forme 29">
                <a:extLst>
                  <a:ext uri="{FF2B5EF4-FFF2-40B4-BE49-F238E27FC236}">
                    <a16:creationId xmlns:a16="http://schemas.microsoft.com/office/drawing/2014/main" id="{5020367F-D22C-AE95-7B73-CABBB132A1AF}"/>
                  </a:ext>
                </a:extLst>
              </p:cNvPr>
              <p:cNvSpPr/>
              <p:nvPr/>
            </p:nvSpPr>
            <p:spPr>
              <a:xfrm>
                <a:off x="15741300" y="3490197"/>
                <a:ext cx="62136" cy="69608"/>
              </a:xfrm>
              <a:custGeom>
                <a:avLst/>
                <a:gdLst>
                  <a:gd name="connsiteX0" fmla="*/ 49526 w 62136"/>
                  <a:gd name="connsiteY0" fmla="*/ 69609 h 69608"/>
                  <a:gd name="connsiteX1" fmla="*/ 39771 w 62136"/>
                  <a:gd name="connsiteY1" fmla="*/ 65018 h 69608"/>
                  <a:gd name="connsiteX2" fmla="*/ 2857 w 62136"/>
                  <a:gd name="connsiteY2" fmla="*/ 20644 h 69608"/>
                  <a:gd name="connsiteX3" fmla="*/ 4578 w 62136"/>
                  <a:gd name="connsiteY3" fmla="*/ 2857 h 69608"/>
                  <a:gd name="connsiteX4" fmla="*/ 22366 w 62136"/>
                  <a:gd name="connsiteY4" fmla="*/ 4578 h 69608"/>
                  <a:gd name="connsiteX5" fmla="*/ 59280 w 62136"/>
                  <a:gd name="connsiteY5" fmla="*/ 48952 h 69608"/>
                  <a:gd name="connsiteX6" fmla="*/ 57559 w 62136"/>
                  <a:gd name="connsiteY6" fmla="*/ 66740 h 69608"/>
                  <a:gd name="connsiteX7" fmla="*/ 49526 w 62136"/>
                  <a:gd name="connsiteY7" fmla="*/ 69609 h 6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136" h="69608">
                    <a:moveTo>
                      <a:pt x="49526" y="69609"/>
                    </a:moveTo>
                    <a:cubicBezTo>
                      <a:pt x="45892" y="69609"/>
                      <a:pt x="42257" y="68078"/>
                      <a:pt x="39771" y="65018"/>
                    </a:cubicBezTo>
                    <a:lnTo>
                      <a:pt x="2857" y="20644"/>
                    </a:lnTo>
                    <a:cubicBezTo>
                      <a:pt x="-1543" y="15289"/>
                      <a:pt x="-778" y="7256"/>
                      <a:pt x="4578" y="2857"/>
                    </a:cubicBezTo>
                    <a:cubicBezTo>
                      <a:pt x="9933" y="-1543"/>
                      <a:pt x="17967" y="-778"/>
                      <a:pt x="22366" y="4578"/>
                    </a:cubicBezTo>
                    <a:lnTo>
                      <a:pt x="59280" y="48952"/>
                    </a:lnTo>
                    <a:cubicBezTo>
                      <a:pt x="63679" y="54307"/>
                      <a:pt x="62914" y="62340"/>
                      <a:pt x="57559" y="66740"/>
                    </a:cubicBezTo>
                    <a:cubicBezTo>
                      <a:pt x="55264" y="68652"/>
                      <a:pt x="52395" y="69609"/>
                      <a:pt x="49526" y="6960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8" name="Forme libre : forme 30">
                <a:extLst>
                  <a:ext uri="{FF2B5EF4-FFF2-40B4-BE49-F238E27FC236}">
                    <a16:creationId xmlns:a16="http://schemas.microsoft.com/office/drawing/2014/main" id="{E7AF725D-28C0-0BD9-C463-BCE3D906CA42}"/>
                  </a:ext>
                </a:extLst>
              </p:cNvPr>
              <p:cNvSpPr/>
              <p:nvPr/>
            </p:nvSpPr>
            <p:spPr>
              <a:xfrm>
                <a:off x="15978213" y="3745662"/>
                <a:ext cx="78282" cy="66232"/>
              </a:xfrm>
              <a:custGeom>
                <a:avLst/>
                <a:gdLst>
                  <a:gd name="connsiteX0" fmla="*/ 63172 w 78282"/>
                  <a:gd name="connsiteY0" fmla="*/ 66041 h 66232"/>
                  <a:gd name="connsiteX1" fmla="*/ 5027 w 78282"/>
                  <a:gd name="connsiteY1" fmla="*/ 22624 h 66232"/>
                  <a:gd name="connsiteX2" fmla="*/ 2541 w 78282"/>
                  <a:gd name="connsiteY2" fmla="*/ 5027 h 66232"/>
                  <a:gd name="connsiteX3" fmla="*/ 20137 w 78282"/>
                  <a:gd name="connsiteY3" fmla="*/ 2541 h 66232"/>
                  <a:gd name="connsiteX4" fmla="*/ 78283 w 78282"/>
                  <a:gd name="connsiteY4" fmla="*/ 45958 h 66232"/>
                  <a:gd name="connsiteX5" fmla="*/ 63172 w 78282"/>
                  <a:gd name="connsiteY5" fmla="*/ 66233 h 6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282" h="66232">
                    <a:moveTo>
                      <a:pt x="63172" y="66041"/>
                    </a:moveTo>
                    <a:lnTo>
                      <a:pt x="5027" y="22624"/>
                    </a:lnTo>
                    <a:cubicBezTo>
                      <a:pt x="-519" y="18416"/>
                      <a:pt x="-1667" y="10574"/>
                      <a:pt x="2541" y="5027"/>
                    </a:cubicBezTo>
                    <a:cubicBezTo>
                      <a:pt x="6749" y="-519"/>
                      <a:pt x="14591" y="-1667"/>
                      <a:pt x="20137" y="2541"/>
                    </a:cubicBezTo>
                    <a:lnTo>
                      <a:pt x="78283" y="45958"/>
                    </a:lnTo>
                    <a:lnTo>
                      <a:pt x="63172" y="66233"/>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9" name="Forme libre : forme 31">
                <a:extLst>
                  <a:ext uri="{FF2B5EF4-FFF2-40B4-BE49-F238E27FC236}">
                    <a16:creationId xmlns:a16="http://schemas.microsoft.com/office/drawing/2014/main" id="{6937873E-E2C4-AC01-B933-D8FAC4F948E8}"/>
                  </a:ext>
                </a:extLst>
              </p:cNvPr>
              <p:cNvSpPr/>
              <p:nvPr/>
            </p:nvSpPr>
            <p:spPr>
              <a:xfrm>
                <a:off x="15934152" y="3780790"/>
                <a:ext cx="53228" cy="83129"/>
              </a:xfrm>
              <a:custGeom>
                <a:avLst/>
                <a:gdLst>
                  <a:gd name="connsiteX0" fmla="*/ 40672 w 53228"/>
                  <a:gd name="connsiteY0" fmla="*/ 82938 h 83129"/>
                  <a:gd name="connsiteX1" fmla="*/ 29388 w 53228"/>
                  <a:gd name="connsiteY1" fmla="*/ 75861 h 83129"/>
                  <a:gd name="connsiteX2" fmla="*/ 1272 w 53228"/>
                  <a:gd name="connsiteY2" fmla="*/ 18099 h 83129"/>
                  <a:gd name="connsiteX3" fmla="*/ 7010 w 53228"/>
                  <a:gd name="connsiteY3" fmla="*/ 1267 h 83129"/>
                  <a:gd name="connsiteX4" fmla="*/ 23841 w 53228"/>
                  <a:gd name="connsiteY4" fmla="*/ 7197 h 83129"/>
                  <a:gd name="connsiteX5" fmla="*/ 51957 w 53228"/>
                  <a:gd name="connsiteY5" fmla="*/ 64959 h 83129"/>
                  <a:gd name="connsiteX6" fmla="*/ 46219 w 53228"/>
                  <a:gd name="connsiteY6" fmla="*/ 81791 h 83129"/>
                  <a:gd name="connsiteX7" fmla="*/ 40672 w 53228"/>
                  <a:gd name="connsiteY7" fmla="*/ 83129 h 8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28" h="83129">
                    <a:moveTo>
                      <a:pt x="40672" y="82938"/>
                    </a:moveTo>
                    <a:cubicBezTo>
                      <a:pt x="35891" y="82938"/>
                      <a:pt x="31492" y="80260"/>
                      <a:pt x="29388" y="75861"/>
                    </a:cubicBezTo>
                    <a:lnTo>
                      <a:pt x="1272" y="18099"/>
                    </a:lnTo>
                    <a:cubicBezTo>
                      <a:pt x="-1789" y="11787"/>
                      <a:pt x="889" y="4328"/>
                      <a:pt x="7010" y="1267"/>
                    </a:cubicBezTo>
                    <a:cubicBezTo>
                      <a:pt x="13321" y="-1793"/>
                      <a:pt x="20781" y="885"/>
                      <a:pt x="23841" y="7197"/>
                    </a:cubicBezTo>
                    <a:lnTo>
                      <a:pt x="51957" y="64959"/>
                    </a:lnTo>
                    <a:cubicBezTo>
                      <a:pt x="55017" y="71271"/>
                      <a:pt x="52340" y="78730"/>
                      <a:pt x="46219" y="81791"/>
                    </a:cubicBezTo>
                    <a:cubicBezTo>
                      <a:pt x="44498" y="82747"/>
                      <a:pt x="42585" y="83129"/>
                      <a:pt x="40672" y="8312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0" name="Forme libre : forme 32">
                <a:extLst>
                  <a:ext uri="{FF2B5EF4-FFF2-40B4-BE49-F238E27FC236}">
                    <a16:creationId xmlns:a16="http://schemas.microsoft.com/office/drawing/2014/main" id="{56F029B4-33E1-509C-035E-6472020D5BAF}"/>
                  </a:ext>
                </a:extLst>
              </p:cNvPr>
              <p:cNvSpPr/>
              <p:nvPr/>
            </p:nvSpPr>
            <p:spPr>
              <a:xfrm>
                <a:off x="15872875" y="3797359"/>
                <a:ext cx="25830" cy="85304"/>
              </a:xfrm>
              <a:custGeom>
                <a:avLst/>
                <a:gdLst>
                  <a:gd name="connsiteX0" fmla="*/ 12437 w 25830"/>
                  <a:gd name="connsiteY0" fmla="*/ 85305 h 85304"/>
                  <a:gd name="connsiteX1" fmla="*/ 12437 w 25830"/>
                  <a:gd name="connsiteY1" fmla="*/ 85305 h 85304"/>
                  <a:gd name="connsiteX2" fmla="*/ 5 w 25830"/>
                  <a:gd name="connsiteY2" fmla="*/ 72490 h 85304"/>
                  <a:gd name="connsiteX3" fmla="*/ 578 w 25830"/>
                  <a:gd name="connsiteY3" fmla="*/ 12432 h 85304"/>
                  <a:gd name="connsiteX4" fmla="*/ 13393 w 25830"/>
                  <a:gd name="connsiteY4" fmla="*/ 0 h 85304"/>
                  <a:gd name="connsiteX5" fmla="*/ 25826 w 25830"/>
                  <a:gd name="connsiteY5" fmla="*/ 12815 h 85304"/>
                  <a:gd name="connsiteX6" fmla="*/ 25252 w 25830"/>
                  <a:gd name="connsiteY6" fmla="*/ 72873 h 85304"/>
                  <a:gd name="connsiteX7" fmla="*/ 12628 w 25830"/>
                  <a:gd name="connsiteY7" fmla="*/ 85305 h 8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0" h="85304">
                    <a:moveTo>
                      <a:pt x="12437" y="85305"/>
                    </a:moveTo>
                    <a:lnTo>
                      <a:pt x="12437" y="85305"/>
                    </a:lnTo>
                    <a:cubicBezTo>
                      <a:pt x="5551" y="85305"/>
                      <a:pt x="-187" y="79567"/>
                      <a:pt x="5" y="72490"/>
                    </a:cubicBezTo>
                    <a:lnTo>
                      <a:pt x="578" y="12432"/>
                    </a:lnTo>
                    <a:cubicBezTo>
                      <a:pt x="578" y="5547"/>
                      <a:pt x="6316" y="0"/>
                      <a:pt x="13393" y="0"/>
                    </a:cubicBezTo>
                    <a:cubicBezTo>
                      <a:pt x="20279" y="0"/>
                      <a:pt x="26017" y="5738"/>
                      <a:pt x="25826" y="12815"/>
                    </a:cubicBezTo>
                    <a:lnTo>
                      <a:pt x="25252" y="72873"/>
                    </a:lnTo>
                    <a:cubicBezTo>
                      <a:pt x="25252" y="79758"/>
                      <a:pt x="19514" y="85305"/>
                      <a:pt x="12628" y="8530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1" name="Forme libre : forme 33">
                <a:extLst>
                  <a:ext uri="{FF2B5EF4-FFF2-40B4-BE49-F238E27FC236}">
                    <a16:creationId xmlns:a16="http://schemas.microsoft.com/office/drawing/2014/main" id="{04F5F2CD-F497-B48A-3225-8BF9123B677B}"/>
                  </a:ext>
                </a:extLst>
              </p:cNvPr>
              <p:cNvSpPr/>
              <p:nvPr/>
            </p:nvSpPr>
            <p:spPr>
              <a:xfrm>
                <a:off x="15782291" y="3781747"/>
                <a:ext cx="55515" cy="88867"/>
              </a:xfrm>
              <a:custGeom>
                <a:avLst/>
                <a:gdLst>
                  <a:gd name="connsiteX0" fmla="*/ 12552 w 55515"/>
                  <a:gd name="connsiteY0" fmla="*/ 88676 h 88867"/>
                  <a:gd name="connsiteX1" fmla="*/ 7197 w 55515"/>
                  <a:gd name="connsiteY1" fmla="*/ 87529 h 88867"/>
                  <a:gd name="connsiteX2" fmla="*/ 1267 w 55515"/>
                  <a:gd name="connsiteY2" fmla="*/ 70697 h 88867"/>
                  <a:gd name="connsiteX3" fmla="*/ 31487 w 55515"/>
                  <a:gd name="connsiteY3" fmla="*/ 7197 h 88867"/>
                  <a:gd name="connsiteX4" fmla="*/ 48319 w 55515"/>
                  <a:gd name="connsiteY4" fmla="*/ 1267 h 88867"/>
                  <a:gd name="connsiteX5" fmla="*/ 54248 w 55515"/>
                  <a:gd name="connsiteY5" fmla="*/ 18099 h 88867"/>
                  <a:gd name="connsiteX6" fmla="*/ 24028 w 55515"/>
                  <a:gd name="connsiteY6" fmla="*/ 81599 h 88867"/>
                  <a:gd name="connsiteX7" fmla="*/ 12552 w 55515"/>
                  <a:gd name="connsiteY7" fmla="*/ 88867 h 8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515" h="88867">
                    <a:moveTo>
                      <a:pt x="12552" y="88676"/>
                    </a:moveTo>
                    <a:cubicBezTo>
                      <a:pt x="10639" y="88676"/>
                      <a:pt x="8918" y="88294"/>
                      <a:pt x="7197" y="87529"/>
                    </a:cubicBezTo>
                    <a:cubicBezTo>
                      <a:pt x="885" y="84468"/>
                      <a:pt x="-1793" y="77009"/>
                      <a:pt x="1267" y="70697"/>
                    </a:cubicBezTo>
                    <a:lnTo>
                      <a:pt x="31487" y="7197"/>
                    </a:lnTo>
                    <a:cubicBezTo>
                      <a:pt x="34548" y="885"/>
                      <a:pt x="42007" y="-1793"/>
                      <a:pt x="48319" y="1267"/>
                    </a:cubicBezTo>
                    <a:cubicBezTo>
                      <a:pt x="54631" y="4328"/>
                      <a:pt x="57308" y="11787"/>
                      <a:pt x="54248" y="18099"/>
                    </a:cubicBezTo>
                    <a:lnTo>
                      <a:pt x="24028" y="81599"/>
                    </a:lnTo>
                    <a:cubicBezTo>
                      <a:pt x="21924" y="86190"/>
                      <a:pt x="17334" y="88867"/>
                      <a:pt x="12552" y="8886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2" name="Forme libre : forme 35">
                <a:extLst>
                  <a:ext uri="{FF2B5EF4-FFF2-40B4-BE49-F238E27FC236}">
                    <a16:creationId xmlns:a16="http://schemas.microsoft.com/office/drawing/2014/main" id="{6A17058D-AE9F-FE52-F076-09C1F6925EF8}"/>
                  </a:ext>
                </a:extLst>
              </p:cNvPr>
              <p:cNvSpPr/>
              <p:nvPr/>
            </p:nvSpPr>
            <p:spPr>
              <a:xfrm>
                <a:off x="15707782" y="3742813"/>
                <a:ext cx="78488" cy="71376"/>
              </a:xfrm>
              <a:custGeom>
                <a:avLst/>
                <a:gdLst>
                  <a:gd name="connsiteX0" fmla="*/ 12658 w 78488"/>
                  <a:gd name="connsiteY0" fmla="*/ 71377 h 71376"/>
                  <a:gd name="connsiteX1" fmla="*/ 3095 w 78488"/>
                  <a:gd name="connsiteY1" fmla="*/ 66978 h 71376"/>
                  <a:gd name="connsiteX2" fmla="*/ 4434 w 78488"/>
                  <a:gd name="connsiteY2" fmla="*/ 49190 h 71376"/>
                  <a:gd name="connsiteX3" fmla="*/ 57606 w 78488"/>
                  <a:gd name="connsiteY3" fmla="*/ 3095 h 71376"/>
                  <a:gd name="connsiteX4" fmla="*/ 75393 w 78488"/>
                  <a:gd name="connsiteY4" fmla="*/ 4434 h 71376"/>
                  <a:gd name="connsiteX5" fmla="*/ 74055 w 78488"/>
                  <a:gd name="connsiteY5" fmla="*/ 22221 h 71376"/>
                  <a:gd name="connsiteX6" fmla="*/ 20883 w 78488"/>
                  <a:gd name="connsiteY6" fmla="*/ 68317 h 71376"/>
                  <a:gd name="connsiteX7" fmla="*/ 12658 w 78488"/>
                  <a:gd name="connsiteY7" fmla="*/ 71377 h 7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488" h="71376">
                    <a:moveTo>
                      <a:pt x="12658" y="71377"/>
                    </a:moveTo>
                    <a:cubicBezTo>
                      <a:pt x="9215" y="71377"/>
                      <a:pt x="5581" y="69847"/>
                      <a:pt x="3095" y="66978"/>
                    </a:cubicBezTo>
                    <a:cubicBezTo>
                      <a:pt x="-1496" y="61622"/>
                      <a:pt x="-922" y="53780"/>
                      <a:pt x="4434" y="49190"/>
                    </a:cubicBezTo>
                    <a:lnTo>
                      <a:pt x="57606" y="3095"/>
                    </a:lnTo>
                    <a:cubicBezTo>
                      <a:pt x="62770" y="-1496"/>
                      <a:pt x="70803" y="-922"/>
                      <a:pt x="75393" y="4434"/>
                    </a:cubicBezTo>
                    <a:cubicBezTo>
                      <a:pt x="79984" y="9789"/>
                      <a:pt x="79410" y="17631"/>
                      <a:pt x="74055" y="22221"/>
                    </a:cubicBezTo>
                    <a:lnTo>
                      <a:pt x="20883" y="68317"/>
                    </a:lnTo>
                    <a:cubicBezTo>
                      <a:pt x="18396" y="70421"/>
                      <a:pt x="15527" y="71377"/>
                      <a:pt x="12658" y="7137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3" name="Forme libre : forme 37">
                <a:extLst>
                  <a:ext uri="{FF2B5EF4-FFF2-40B4-BE49-F238E27FC236}">
                    <a16:creationId xmlns:a16="http://schemas.microsoft.com/office/drawing/2014/main" id="{DCB496CD-14A4-C088-A463-3BEA06528988}"/>
                  </a:ext>
                </a:extLst>
              </p:cNvPr>
              <p:cNvSpPr/>
              <p:nvPr/>
            </p:nvSpPr>
            <p:spPr>
              <a:xfrm>
                <a:off x="15669713" y="3699581"/>
                <a:ext cx="90742" cy="37529"/>
              </a:xfrm>
              <a:custGeom>
                <a:avLst/>
                <a:gdLst>
                  <a:gd name="connsiteX0" fmla="*/ 12665 w 90742"/>
                  <a:gd name="connsiteY0" fmla="*/ 37529 h 37529"/>
                  <a:gd name="connsiteX1" fmla="*/ 232 w 90742"/>
                  <a:gd name="connsiteY1" fmla="*/ 27201 h 37529"/>
                  <a:gd name="connsiteX2" fmla="*/ 10369 w 90742"/>
                  <a:gd name="connsiteY2" fmla="*/ 12473 h 37529"/>
                  <a:gd name="connsiteX3" fmla="*/ 75783 w 90742"/>
                  <a:gd name="connsiteY3" fmla="*/ 232 h 37529"/>
                  <a:gd name="connsiteX4" fmla="*/ 90510 w 90742"/>
                  <a:gd name="connsiteY4" fmla="*/ 10369 h 37529"/>
                  <a:gd name="connsiteX5" fmla="*/ 80373 w 90742"/>
                  <a:gd name="connsiteY5" fmla="*/ 25097 h 37529"/>
                  <a:gd name="connsiteX6" fmla="*/ 14960 w 90742"/>
                  <a:gd name="connsiteY6" fmla="*/ 37147 h 37529"/>
                  <a:gd name="connsiteX7" fmla="*/ 12665 w 90742"/>
                  <a:gd name="connsiteY7" fmla="*/ 37338 h 3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742" h="37529">
                    <a:moveTo>
                      <a:pt x="12665" y="37529"/>
                    </a:moveTo>
                    <a:cubicBezTo>
                      <a:pt x="6735" y="37529"/>
                      <a:pt x="1380" y="33321"/>
                      <a:pt x="232" y="27201"/>
                    </a:cubicBezTo>
                    <a:cubicBezTo>
                      <a:pt x="-1107" y="20315"/>
                      <a:pt x="3484" y="13812"/>
                      <a:pt x="10369" y="12473"/>
                    </a:cubicBezTo>
                    <a:lnTo>
                      <a:pt x="75783" y="232"/>
                    </a:lnTo>
                    <a:cubicBezTo>
                      <a:pt x="82668" y="-1107"/>
                      <a:pt x="89171" y="3484"/>
                      <a:pt x="90510" y="10369"/>
                    </a:cubicBezTo>
                    <a:cubicBezTo>
                      <a:pt x="91849" y="17255"/>
                      <a:pt x="87259" y="23758"/>
                      <a:pt x="80373" y="25097"/>
                    </a:cubicBezTo>
                    <a:lnTo>
                      <a:pt x="14960" y="37147"/>
                    </a:lnTo>
                    <a:cubicBezTo>
                      <a:pt x="14960" y="37147"/>
                      <a:pt x="13430" y="37338"/>
                      <a:pt x="12665" y="37338"/>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4" name="Forme libre : forme 39">
                <a:extLst>
                  <a:ext uri="{FF2B5EF4-FFF2-40B4-BE49-F238E27FC236}">
                    <a16:creationId xmlns:a16="http://schemas.microsoft.com/office/drawing/2014/main" id="{E2778A74-EBA3-9D2C-CFE3-CA007DA82B77}"/>
                  </a:ext>
                </a:extLst>
              </p:cNvPr>
              <p:cNvSpPr/>
              <p:nvPr/>
            </p:nvSpPr>
            <p:spPr>
              <a:xfrm>
                <a:off x="15653612" y="3632603"/>
                <a:ext cx="111467" cy="33929"/>
              </a:xfrm>
              <a:custGeom>
                <a:avLst/>
                <a:gdLst>
                  <a:gd name="connsiteX0" fmla="*/ 98960 w 111467"/>
                  <a:gd name="connsiteY0" fmla="*/ 33929 h 33929"/>
                  <a:gd name="connsiteX1" fmla="*/ 97621 w 111467"/>
                  <a:gd name="connsiteY1" fmla="*/ 33929 h 33929"/>
                  <a:gd name="connsiteX2" fmla="*/ 11360 w 111467"/>
                  <a:gd name="connsiteY2" fmla="*/ 25131 h 33929"/>
                  <a:gd name="connsiteX3" fmla="*/ 75 w 111467"/>
                  <a:gd name="connsiteY3" fmla="*/ 11360 h 33929"/>
                  <a:gd name="connsiteX4" fmla="*/ 13846 w 111467"/>
                  <a:gd name="connsiteY4" fmla="*/ 75 h 33929"/>
                  <a:gd name="connsiteX5" fmla="*/ 100108 w 111467"/>
                  <a:gd name="connsiteY5" fmla="*/ 8873 h 33929"/>
                  <a:gd name="connsiteX6" fmla="*/ 111392 w 111467"/>
                  <a:gd name="connsiteY6" fmla="*/ 22645 h 33929"/>
                  <a:gd name="connsiteX7" fmla="*/ 98769 w 111467"/>
                  <a:gd name="connsiteY7" fmla="*/ 33929 h 3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67" h="33929">
                    <a:moveTo>
                      <a:pt x="98960" y="33929"/>
                    </a:moveTo>
                    <a:cubicBezTo>
                      <a:pt x="98960" y="33929"/>
                      <a:pt x="98195" y="33929"/>
                      <a:pt x="97621" y="33929"/>
                    </a:cubicBezTo>
                    <a:lnTo>
                      <a:pt x="11360" y="25131"/>
                    </a:lnTo>
                    <a:cubicBezTo>
                      <a:pt x="4474" y="24366"/>
                      <a:pt x="-690" y="18246"/>
                      <a:pt x="75" y="11360"/>
                    </a:cubicBezTo>
                    <a:cubicBezTo>
                      <a:pt x="840" y="4474"/>
                      <a:pt x="6961" y="-690"/>
                      <a:pt x="13846" y="75"/>
                    </a:cubicBezTo>
                    <a:lnTo>
                      <a:pt x="100108" y="8873"/>
                    </a:lnTo>
                    <a:cubicBezTo>
                      <a:pt x="106993" y="9639"/>
                      <a:pt x="112157" y="15759"/>
                      <a:pt x="111392" y="22645"/>
                    </a:cubicBezTo>
                    <a:cubicBezTo>
                      <a:pt x="110819" y="29148"/>
                      <a:pt x="105272" y="33929"/>
                      <a:pt x="98769" y="3392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5" name="Forme libre : forme 41">
                <a:extLst>
                  <a:ext uri="{FF2B5EF4-FFF2-40B4-BE49-F238E27FC236}">
                    <a16:creationId xmlns:a16="http://schemas.microsoft.com/office/drawing/2014/main" id="{981E394C-992E-D627-79FF-9AFAF326C10C}"/>
                  </a:ext>
                </a:extLst>
              </p:cNvPr>
              <p:cNvSpPr/>
              <p:nvPr/>
            </p:nvSpPr>
            <p:spPr>
              <a:xfrm>
                <a:off x="15687447" y="3551486"/>
                <a:ext cx="82817" cy="55562"/>
              </a:xfrm>
              <a:custGeom>
                <a:avLst/>
                <a:gdLst>
                  <a:gd name="connsiteX0" fmla="*/ 70290 w 82817"/>
                  <a:gd name="connsiteY0" fmla="*/ 55562 h 55562"/>
                  <a:gd name="connsiteX1" fmla="*/ 64361 w 82817"/>
                  <a:gd name="connsiteY1" fmla="*/ 54032 h 55562"/>
                  <a:gd name="connsiteX2" fmla="*/ 6789 w 82817"/>
                  <a:gd name="connsiteY2" fmla="*/ 23812 h 55562"/>
                  <a:gd name="connsiteX3" fmla="*/ 1434 w 82817"/>
                  <a:gd name="connsiteY3" fmla="*/ 6789 h 55562"/>
                  <a:gd name="connsiteX4" fmla="*/ 18457 w 82817"/>
                  <a:gd name="connsiteY4" fmla="*/ 1434 h 55562"/>
                  <a:gd name="connsiteX5" fmla="*/ 76028 w 82817"/>
                  <a:gd name="connsiteY5" fmla="*/ 31654 h 55562"/>
                  <a:gd name="connsiteX6" fmla="*/ 81383 w 82817"/>
                  <a:gd name="connsiteY6" fmla="*/ 48677 h 55562"/>
                  <a:gd name="connsiteX7" fmla="*/ 70290 w 82817"/>
                  <a:gd name="connsiteY7" fmla="*/ 55371 h 5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817" h="55562">
                    <a:moveTo>
                      <a:pt x="70290" y="55562"/>
                    </a:moveTo>
                    <a:cubicBezTo>
                      <a:pt x="68377" y="55562"/>
                      <a:pt x="66273" y="55180"/>
                      <a:pt x="64361" y="54032"/>
                    </a:cubicBezTo>
                    <a:lnTo>
                      <a:pt x="6789" y="23812"/>
                    </a:lnTo>
                    <a:cubicBezTo>
                      <a:pt x="669" y="20561"/>
                      <a:pt x="-1818" y="12910"/>
                      <a:pt x="1434" y="6789"/>
                    </a:cubicBezTo>
                    <a:cubicBezTo>
                      <a:pt x="4685" y="669"/>
                      <a:pt x="12336" y="-1818"/>
                      <a:pt x="18457" y="1434"/>
                    </a:cubicBezTo>
                    <a:lnTo>
                      <a:pt x="76028" y="31654"/>
                    </a:lnTo>
                    <a:cubicBezTo>
                      <a:pt x="82148" y="34906"/>
                      <a:pt x="84635" y="42556"/>
                      <a:pt x="81383" y="48677"/>
                    </a:cubicBezTo>
                    <a:cubicBezTo>
                      <a:pt x="79088" y="52885"/>
                      <a:pt x="74689" y="55371"/>
                      <a:pt x="70290" y="55371"/>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6" name="Forme libre : forme 57">
                <a:extLst>
                  <a:ext uri="{FF2B5EF4-FFF2-40B4-BE49-F238E27FC236}">
                    <a16:creationId xmlns:a16="http://schemas.microsoft.com/office/drawing/2014/main" id="{DEA4E964-BB02-18DA-834B-FFFDED86DE24}"/>
                  </a:ext>
                </a:extLst>
              </p:cNvPr>
              <p:cNvSpPr/>
              <p:nvPr/>
            </p:nvSpPr>
            <p:spPr>
              <a:xfrm>
                <a:off x="15741097" y="3515241"/>
                <a:ext cx="293403" cy="293403"/>
              </a:xfrm>
              <a:custGeom>
                <a:avLst/>
                <a:gdLst>
                  <a:gd name="connsiteX0" fmla="*/ 146702 w 293403"/>
                  <a:gd name="connsiteY0" fmla="*/ 293403 h 293403"/>
                  <a:gd name="connsiteX1" fmla="*/ 0 w 293403"/>
                  <a:gd name="connsiteY1" fmla="*/ 146702 h 293403"/>
                  <a:gd name="connsiteX2" fmla="*/ 146702 w 293403"/>
                  <a:gd name="connsiteY2" fmla="*/ 0 h 293403"/>
                  <a:gd name="connsiteX3" fmla="*/ 293403 w 293403"/>
                  <a:gd name="connsiteY3" fmla="*/ 146702 h 293403"/>
                  <a:gd name="connsiteX4" fmla="*/ 146702 w 293403"/>
                  <a:gd name="connsiteY4" fmla="*/ 293403 h 293403"/>
                  <a:gd name="connsiteX5" fmla="*/ 146702 w 293403"/>
                  <a:gd name="connsiteY5" fmla="*/ 25247 h 293403"/>
                  <a:gd name="connsiteX6" fmla="*/ 25247 w 293403"/>
                  <a:gd name="connsiteY6" fmla="*/ 146702 h 293403"/>
                  <a:gd name="connsiteX7" fmla="*/ 146702 w 293403"/>
                  <a:gd name="connsiteY7" fmla="*/ 268156 h 293403"/>
                  <a:gd name="connsiteX8" fmla="*/ 268156 w 293403"/>
                  <a:gd name="connsiteY8" fmla="*/ 146702 h 293403"/>
                  <a:gd name="connsiteX9" fmla="*/ 146702 w 293403"/>
                  <a:gd name="connsiteY9" fmla="*/ 25247 h 29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403" h="293403">
                    <a:moveTo>
                      <a:pt x="146702" y="293403"/>
                    </a:moveTo>
                    <a:cubicBezTo>
                      <a:pt x="65796" y="293403"/>
                      <a:pt x="0" y="227607"/>
                      <a:pt x="0" y="146702"/>
                    </a:cubicBezTo>
                    <a:cubicBezTo>
                      <a:pt x="0" y="65796"/>
                      <a:pt x="65796" y="0"/>
                      <a:pt x="146702" y="0"/>
                    </a:cubicBezTo>
                    <a:cubicBezTo>
                      <a:pt x="227607" y="0"/>
                      <a:pt x="293403" y="65796"/>
                      <a:pt x="293403" y="146702"/>
                    </a:cubicBezTo>
                    <a:cubicBezTo>
                      <a:pt x="293403" y="227607"/>
                      <a:pt x="227607" y="293403"/>
                      <a:pt x="146702" y="293403"/>
                    </a:cubicBezTo>
                    <a:close/>
                    <a:moveTo>
                      <a:pt x="146702" y="25247"/>
                    </a:moveTo>
                    <a:cubicBezTo>
                      <a:pt x="79758" y="25247"/>
                      <a:pt x="25247" y="79758"/>
                      <a:pt x="25247" y="146702"/>
                    </a:cubicBezTo>
                    <a:cubicBezTo>
                      <a:pt x="25247" y="213645"/>
                      <a:pt x="79758" y="268156"/>
                      <a:pt x="146702" y="268156"/>
                    </a:cubicBezTo>
                    <a:cubicBezTo>
                      <a:pt x="213645" y="268156"/>
                      <a:pt x="268156" y="213645"/>
                      <a:pt x="268156" y="146702"/>
                    </a:cubicBezTo>
                    <a:cubicBezTo>
                      <a:pt x="268156" y="79758"/>
                      <a:pt x="213645" y="25247"/>
                      <a:pt x="146702" y="2524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nvGrpSpPr>
            <p:cNvPr id="15" name="Graphic 16">
              <a:extLst>
                <a:ext uri="{FF2B5EF4-FFF2-40B4-BE49-F238E27FC236}">
                  <a16:creationId xmlns:a16="http://schemas.microsoft.com/office/drawing/2014/main" id="{7453EB93-A815-99AC-F12B-9C8F5174974D}"/>
                </a:ext>
              </a:extLst>
            </p:cNvPr>
            <p:cNvGrpSpPr/>
            <p:nvPr/>
          </p:nvGrpSpPr>
          <p:grpSpPr>
            <a:xfrm>
              <a:off x="15108195" y="3796020"/>
              <a:ext cx="1810148" cy="742114"/>
              <a:chOff x="15108195" y="3796020"/>
              <a:chExt cx="1810148" cy="742114"/>
            </a:xfrm>
            <a:grpFill/>
          </p:grpSpPr>
          <p:grpSp>
            <p:nvGrpSpPr>
              <p:cNvPr id="23" name="Graphic 16">
                <a:extLst>
                  <a:ext uri="{FF2B5EF4-FFF2-40B4-BE49-F238E27FC236}">
                    <a16:creationId xmlns:a16="http://schemas.microsoft.com/office/drawing/2014/main" id="{3D5FB528-382B-211B-AAC2-E4A5C5910DB1}"/>
                  </a:ext>
                </a:extLst>
              </p:cNvPr>
              <p:cNvGrpSpPr/>
              <p:nvPr/>
            </p:nvGrpSpPr>
            <p:grpSpPr>
              <a:xfrm>
                <a:off x="16295579" y="3796211"/>
                <a:ext cx="458466" cy="741923"/>
                <a:chOff x="16295579" y="3796211"/>
                <a:chExt cx="458466" cy="741923"/>
              </a:xfrm>
              <a:grpFill/>
            </p:grpSpPr>
            <p:grpSp>
              <p:nvGrpSpPr>
                <p:cNvPr id="32" name="Graphic 16">
                  <a:extLst>
                    <a:ext uri="{FF2B5EF4-FFF2-40B4-BE49-F238E27FC236}">
                      <a16:creationId xmlns:a16="http://schemas.microsoft.com/office/drawing/2014/main" id="{11593A49-F2FE-8A73-BCA2-82B3DE7DEDDF}"/>
                    </a:ext>
                  </a:extLst>
                </p:cNvPr>
                <p:cNvGrpSpPr/>
                <p:nvPr/>
              </p:nvGrpSpPr>
              <p:grpSpPr>
                <a:xfrm>
                  <a:off x="16295579" y="3796211"/>
                  <a:ext cx="458466" cy="741923"/>
                  <a:chOff x="16295579" y="3796211"/>
                  <a:chExt cx="458466" cy="741923"/>
                </a:xfrm>
                <a:grpFill/>
              </p:grpSpPr>
              <p:sp>
                <p:nvSpPr>
                  <p:cNvPr id="39" name="Forme libre : forme 65">
                    <a:extLst>
                      <a:ext uri="{FF2B5EF4-FFF2-40B4-BE49-F238E27FC236}">
                        <a16:creationId xmlns:a16="http://schemas.microsoft.com/office/drawing/2014/main" id="{DBD23C50-E3C0-F476-CAA2-A8AF3FF0A86F}"/>
                      </a:ext>
                    </a:extLst>
                  </p:cNvPr>
                  <p:cNvSpPr/>
                  <p:nvPr/>
                </p:nvSpPr>
                <p:spPr>
                  <a:xfrm>
                    <a:off x="16360800" y="4099369"/>
                    <a:ext cx="328022" cy="438765"/>
                  </a:xfrm>
                  <a:custGeom>
                    <a:avLst/>
                    <a:gdLst>
                      <a:gd name="connsiteX0" fmla="*/ 328022 w 328022"/>
                      <a:gd name="connsiteY0" fmla="*/ 438766 h 438765"/>
                      <a:gd name="connsiteX1" fmla="*/ 0 w 328022"/>
                      <a:gd name="connsiteY1" fmla="*/ 438766 h 438765"/>
                      <a:gd name="connsiteX2" fmla="*/ 87409 w 328022"/>
                      <a:gd name="connsiteY2" fmla="*/ 0 h 438765"/>
                      <a:gd name="connsiteX3" fmla="*/ 240614 w 328022"/>
                      <a:gd name="connsiteY3" fmla="*/ 0 h 438765"/>
                      <a:gd name="connsiteX4" fmla="*/ 328022 w 328022"/>
                      <a:gd name="connsiteY4" fmla="*/ 438766 h 438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22" h="438765">
                        <a:moveTo>
                          <a:pt x="328022" y="438766"/>
                        </a:moveTo>
                        <a:lnTo>
                          <a:pt x="0" y="438766"/>
                        </a:lnTo>
                        <a:lnTo>
                          <a:pt x="87409" y="0"/>
                        </a:lnTo>
                        <a:lnTo>
                          <a:pt x="240614" y="0"/>
                        </a:lnTo>
                        <a:lnTo>
                          <a:pt x="328022" y="438766"/>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0" name="Forme libre : forme 66">
                    <a:extLst>
                      <a:ext uri="{FF2B5EF4-FFF2-40B4-BE49-F238E27FC236}">
                        <a16:creationId xmlns:a16="http://schemas.microsoft.com/office/drawing/2014/main" id="{F2A00984-0EA5-B674-8CD8-02D36C602E7A}"/>
                      </a:ext>
                    </a:extLst>
                  </p:cNvPr>
                  <p:cNvSpPr/>
                  <p:nvPr/>
                </p:nvSpPr>
                <p:spPr>
                  <a:xfrm>
                    <a:off x="16295579" y="3796211"/>
                    <a:ext cx="458466" cy="741923"/>
                  </a:xfrm>
                  <a:custGeom>
                    <a:avLst/>
                    <a:gdLst>
                      <a:gd name="connsiteX0" fmla="*/ 393244 w 458466"/>
                      <a:gd name="connsiteY0" fmla="*/ 741923 h 741923"/>
                      <a:gd name="connsiteX1" fmla="*/ 105962 w 458466"/>
                      <a:gd name="connsiteY1" fmla="*/ 537651 h 741923"/>
                      <a:gd name="connsiteX2" fmla="*/ 329935 w 458466"/>
                      <a:gd name="connsiteY2" fmla="*/ 424612 h 741923"/>
                      <a:gd name="connsiteX3" fmla="*/ 152631 w 458466"/>
                      <a:gd name="connsiteY3" fmla="*/ 303158 h 741923"/>
                      <a:gd name="connsiteX4" fmla="*/ 305644 w 458466"/>
                      <a:gd name="connsiteY4" fmla="*/ 151674 h 741923"/>
                      <a:gd name="connsiteX5" fmla="*/ 152822 w 458466"/>
                      <a:gd name="connsiteY5" fmla="*/ 0 h 741923"/>
                      <a:gd name="connsiteX6" fmla="*/ 0 w 458466"/>
                      <a:gd name="connsiteY6" fmla="*/ 152248 h 741923"/>
                      <a:gd name="connsiteX7" fmla="*/ 458466 w 458466"/>
                      <a:gd name="connsiteY7" fmla="*/ 152248 h 741923"/>
                      <a:gd name="connsiteX8" fmla="*/ 305644 w 458466"/>
                      <a:gd name="connsiteY8" fmla="*/ 0 h 741923"/>
                      <a:gd name="connsiteX9" fmla="*/ 152822 w 458466"/>
                      <a:gd name="connsiteY9" fmla="*/ 151674 h 741923"/>
                      <a:gd name="connsiteX10" fmla="*/ 305835 w 458466"/>
                      <a:gd name="connsiteY10" fmla="*/ 303158 h 741923"/>
                      <a:gd name="connsiteX11" fmla="*/ 128531 w 458466"/>
                      <a:gd name="connsiteY11" fmla="*/ 424612 h 741923"/>
                      <a:gd name="connsiteX12" fmla="*/ 352504 w 458466"/>
                      <a:gd name="connsiteY12" fmla="*/ 537651 h 741923"/>
                      <a:gd name="connsiteX13" fmla="*/ 65222 w 458466"/>
                      <a:gd name="connsiteY13" fmla="*/ 741923 h 741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8466" h="741923">
                        <a:moveTo>
                          <a:pt x="393244" y="741923"/>
                        </a:moveTo>
                        <a:lnTo>
                          <a:pt x="105962" y="537651"/>
                        </a:lnTo>
                        <a:lnTo>
                          <a:pt x="329935" y="424612"/>
                        </a:lnTo>
                        <a:lnTo>
                          <a:pt x="152631" y="303158"/>
                        </a:lnTo>
                        <a:lnTo>
                          <a:pt x="305644" y="151674"/>
                        </a:lnTo>
                        <a:lnTo>
                          <a:pt x="152822" y="0"/>
                        </a:lnTo>
                        <a:lnTo>
                          <a:pt x="0" y="152248"/>
                        </a:lnTo>
                        <a:lnTo>
                          <a:pt x="458466" y="152248"/>
                        </a:lnTo>
                        <a:lnTo>
                          <a:pt x="305644" y="0"/>
                        </a:lnTo>
                        <a:lnTo>
                          <a:pt x="152822" y="151674"/>
                        </a:lnTo>
                        <a:lnTo>
                          <a:pt x="305835" y="303158"/>
                        </a:lnTo>
                        <a:lnTo>
                          <a:pt x="128531" y="424612"/>
                        </a:lnTo>
                        <a:lnTo>
                          <a:pt x="352504" y="537651"/>
                        </a:lnTo>
                        <a:lnTo>
                          <a:pt x="65222" y="741923"/>
                        </a:ln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sp>
              <p:nvSpPr>
                <p:cNvPr id="33" name="Forme libre : forme 67">
                  <a:extLst>
                    <a:ext uri="{FF2B5EF4-FFF2-40B4-BE49-F238E27FC236}">
                      <a16:creationId xmlns:a16="http://schemas.microsoft.com/office/drawing/2014/main" id="{244FD99F-D14C-175F-F42C-54D5EB283A5D}"/>
                    </a:ext>
                  </a:extLst>
                </p:cNvPr>
                <p:cNvSpPr/>
                <p:nvPr/>
              </p:nvSpPr>
              <p:spPr>
                <a:xfrm>
                  <a:off x="16295579" y="3948459"/>
                  <a:ext cx="458466" cy="152439"/>
                </a:xfrm>
                <a:custGeom>
                  <a:avLst/>
                  <a:gdLst>
                    <a:gd name="connsiteX0" fmla="*/ 0 w 458466"/>
                    <a:gd name="connsiteY0" fmla="*/ 152440 h 152439"/>
                    <a:gd name="connsiteX1" fmla="*/ 152822 w 458466"/>
                    <a:gd name="connsiteY1" fmla="*/ 0 h 152439"/>
                    <a:gd name="connsiteX2" fmla="*/ 305644 w 458466"/>
                    <a:gd name="connsiteY2" fmla="*/ 0 h 152439"/>
                    <a:gd name="connsiteX3" fmla="*/ 458466 w 458466"/>
                    <a:gd name="connsiteY3" fmla="*/ 152440 h 152439"/>
                    <a:gd name="connsiteX4" fmla="*/ 0 w 458466"/>
                    <a:gd name="connsiteY4" fmla="*/ 152440 h 152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466" h="152439">
                      <a:moveTo>
                        <a:pt x="0" y="152440"/>
                      </a:moveTo>
                      <a:lnTo>
                        <a:pt x="152822" y="0"/>
                      </a:lnTo>
                      <a:lnTo>
                        <a:pt x="305644" y="0"/>
                      </a:lnTo>
                      <a:lnTo>
                        <a:pt x="458466" y="152440"/>
                      </a:lnTo>
                      <a:lnTo>
                        <a:pt x="0" y="15244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4" name="Forme libre : forme 68">
                  <a:extLst>
                    <a:ext uri="{FF2B5EF4-FFF2-40B4-BE49-F238E27FC236}">
                      <a16:creationId xmlns:a16="http://schemas.microsoft.com/office/drawing/2014/main" id="{6CB66AC4-2DC3-39D1-5D46-E4C12B4256FC}"/>
                    </a:ext>
                  </a:extLst>
                </p:cNvPr>
                <p:cNvSpPr/>
                <p:nvPr/>
              </p:nvSpPr>
              <p:spPr>
                <a:xfrm>
                  <a:off x="16448401" y="3796211"/>
                  <a:ext cx="152822" cy="303348"/>
                </a:xfrm>
                <a:custGeom>
                  <a:avLst/>
                  <a:gdLst>
                    <a:gd name="connsiteX0" fmla="*/ 0 w 152822"/>
                    <a:gd name="connsiteY0" fmla="*/ 0 h 303348"/>
                    <a:gd name="connsiteX1" fmla="*/ 152822 w 152822"/>
                    <a:gd name="connsiteY1" fmla="*/ 0 h 303348"/>
                    <a:gd name="connsiteX2" fmla="*/ 152822 w 152822"/>
                    <a:gd name="connsiteY2" fmla="*/ 303349 h 303348"/>
                    <a:gd name="connsiteX3" fmla="*/ 0 w 152822"/>
                    <a:gd name="connsiteY3" fmla="*/ 303349 h 303348"/>
                  </a:gdLst>
                  <a:ahLst/>
                  <a:cxnLst>
                    <a:cxn ang="0">
                      <a:pos x="connsiteX0" y="connsiteY0"/>
                    </a:cxn>
                    <a:cxn ang="0">
                      <a:pos x="connsiteX1" y="connsiteY1"/>
                    </a:cxn>
                    <a:cxn ang="0">
                      <a:pos x="connsiteX2" y="connsiteY2"/>
                    </a:cxn>
                    <a:cxn ang="0">
                      <a:pos x="connsiteX3" y="connsiteY3"/>
                    </a:cxn>
                  </a:cxnLst>
                  <a:rect l="l" t="t" r="r" b="b"/>
                  <a:pathLst>
                    <a:path w="152822" h="303348">
                      <a:moveTo>
                        <a:pt x="0" y="0"/>
                      </a:moveTo>
                      <a:lnTo>
                        <a:pt x="152822" y="0"/>
                      </a:lnTo>
                      <a:lnTo>
                        <a:pt x="152822" y="303349"/>
                      </a:lnTo>
                      <a:lnTo>
                        <a:pt x="0" y="303349"/>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5" name="Forme libre : forme 69">
                  <a:extLst>
                    <a:ext uri="{FF2B5EF4-FFF2-40B4-BE49-F238E27FC236}">
                      <a16:creationId xmlns:a16="http://schemas.microsoft.com/office/drawing/2014/main" id="{5A9D3AAF-2838-8C94-A0DF-FE12DEA4D1BB}"/>
                    </a:ext>
                  </a:extLst>
                </p:cNvPr>
                <p:cNvSpPr/>
                <p:nvPr/>
              </p:nvSpPr>
              <p:spPr>
                <a:xfrm>
                  <a:off x="16295579" y="394845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6" name="Forme libre : forme 70">
                  <a:extLst>
                    <a:ext uri="{FF2B5EF4-FFF2-40B4-BE49-F238E27FC236}">
                      <a16:creationId xmlns:a16="http://schemas.microsoft.com/office/drawing/2014/main" id="{DB31F2C9-149C-4905-78D0-9FB63775DEAD}"/>
                    </a:ext>
                  </a:extLst>
                </p:cNvPr>
                <p:cNvSpPr/>
                <p:nvPr/>
              </p:nvSpPr>
              <p:spPr>
                <a:xfrm>
                  <a:off x="16707758" y="394845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7" name="Forme libre : forme 71">
                  <a:extLst>
                    <a:ext uri="{FF2B5EF4-FFF2-40B4-BE49-F238E27FC236}">
                      <a16:creationId xmlns:a16="http://schemas.microsoft.com/office/drawing/2014/main" id="{28AADE8A-8DC8-FE78-0832-B3B8519229D7}"/>
                    </a:ext>
                  </a:extLst>
                </p:cNvPr>
                <p:cNvSpPr/>
                <p:nvPr/>
              </p:nvSpPr>
              <p:spPr>
                <a:xfrm>
                  <a:off x="16295579" y="410089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8" name="Forme libre : forme 72">
                  <a:extLst>
                    <a:ext uri="{FF2B5EF4-FFF2-40B4-BE49-F238E27FC236}">
                      <a16:creationId xmlns:a16="http://schemas.microsoft.com/office/drawing/2014/main" id="{50CD586D-1144-EA77-BFD0-1CCC9FE3C149}"/>
                    </a:ext>
                  </a:extLst>
                </p:cNvPr>
                <p:cNvSpPr/>
                <p:nvPr/>
              </p:nvSpPr>
              <p:spPr>
                <a:xfrm>
                  <a:off x="16707758" y="410089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sp>
            <p:nvSpPr>
              <p:cNvPr id="24" name="Forme libre : forme 73">
                <a:extLst>
                  <a:ext uri="{FF2B5EF4-FFF2-40B4-BE49-F238E27FC236}">
                    <a16:creationId xmlns:a16="http://schemas.microsoft.com/office/drawing/2014/main" id="{0F263B32-FF67-BA1F-371D-77C409E5A558}"/>
                  </a:ext>
                </a:extLst>
              </p:cNvPr>
              <p:cNvSpPr/>
              <p:nvPr/>
            </p:nvSpPr>
            <p:spPr>
              <a:xfrm>
                <a:off x="16756340" y="4145655"/>
                <a:ext cx="162002" cy="74020"/>
              </a:xfrm>
              <a:custGeom>
                <a:avLst/>
                <a:gdLst>
                  <a:gd name="connsiteX0" fmla="*/ 0 w 162002"/>
                  <a:gd name="connsiteY0" fmla="*/ 0 h 74020"/>
                  <a:gd name="connsiteX1" fmla="*/ 162003 w 162002"/>
                  <a:gd name="connsiteY1" fmla="*/ 74020 h 74020"/>
                </a:gdLst>
                <a:ahLst/>
                <a:cxnLst>
                  <a:cxn ang="0">
                    <a:pos x="connsiteX0" y="connsiteY0"/>
                  </a:cxn>
                  <a:cxn ang="0">
                    <a:pos x="connsiteX1" y="connsiteY1"/>
                  </a:cxn>
                </a:cxnLst>
                <a:rect l="l" t="t" r="r" b="b"/>
                <a:pathLst>
                  <a:path w="162002" h="74020">
                    <a:moveTo>
                      <a:pt x="0" y="0"/>
                    </a:moveTo>
                    <a:cubicBezTo>
                      <a:pt x="0" y="0"/>
                      <a:pt x="78611" y="74020"/>
                      <a:pt x="16200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5" name="Forme libre : forme 76">
                <a:extLst>
                  <a:ext uri="{FF2B5EF4-FFF2-40B4-BE49-F238E27FC236}">
                    <a16:creationId xmlns:a16="http://schemas.microsoft.com/office/drawing/2014/main" id="{B07FD593-84C1-C192-0CAD-97FDA31C199A}"/>
                  </a:ext>
                </a:extLst>
              </p:cNvPr>
              <p:cNvSpPr/>
              <p:nvPr/>
            </p:nvSpPr>
            <p:spPr>
              <a:xfrm>
                <a:off x="16756340" y="3992833"/>
                <a:ext cx="162002" cy="74020"/>
              </a:xfrm>
              <a:custGeom>
                <a:avLst/>
                <a:gdLst>
                  <a:gd name="connsiteX0" fmla="*/ 0 w 162002"/>
                  <a:gd name="connsiteY0" fmla="*/ 0 h 74020"/>
                  <a:gd name="connsiteX1" fmla="*/ 162003 w 162002"/>
                  <a:gd name="connsiteY1" fmla="*/ 74020 h 74020"/>
                </a:gdLst>
                <a:ahLst/>
                <a:cxnLst>
                  <a:cxn ang="0">
                    <a:pos x="connsiteX0" y="connsiteY0"/>
                  </a:cxn>
                  <a:cxn ang="0">
                    <a:pos x="connsiteX1" y="connsiteY1"/>
                  </a:cxn>
                </a:cxnLst>
                <a:rect l="l" t="t" r="r" b="b"/>
                <a:pathLst>
                  <a:path w="162002" h="74020">
                    <a:moveTo>
                      <a:pt x="0" y="0"/>
                    </a:moveTo>
                    <a:cubicBezTo>
                      <a:pt x="0" y="0"/>
                      <a:pt x="78611" y="74020"/>
                      <a:pt x="16200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6" name="Forme libre : forme 80">
                <a:extLst>
                  <a:ext uri="{FF2B5EF4-FFF2-40B4-BE49-F238E27FC236}">
                    <a16:creationId xmlns:a16="http://schemas.microsoft.com/office/drawing/2014/main" id="{D15AE889-5BA5-E8FD-B775-5982C5122126}"/>
                  </a:ext>
                </a:extLst>
              </p:cNvPr>
              <p:cNvSpPr/>
              <p:nvPr/>
            </p:nvSpPr>
            <p:spPr>
              <a:xfrm>
                <a:off x="16751750" y="3946547"/>
                <a:ext cx="166593" cy="74020"/>
              </a:xfrm>
              <a:custGeom>
                <a:avLst/>
                <a:gdLst>
                  <a:gd name="connsiteX0" fmla="*/ 0 w 166593"/>
                  <a:gd name="connsiteY0" fmla="*/ 0 h 74020"/>
                  <a:gd name="connsiteX1" fmla="*/ 166593 w 166593"/>
                  <a:gd name="connsiteY1" fmla="*/ 74020 h 74020"/>
                </a:gdLst>
                <a:ahLst/>
                <a:cxnLst>
                  <a:cxn ang="0">
                    <a:pos x="connsiteX0" y="connsiteY0"/>
                  </a:cxn>
                  <a:cxn ang="0">
                    <a:pos x="connsiteX1" y="connsiteY1"/>
                  </a:cxn>
                </a:cxnLst>
                <a:rect l="l" t="t" r="r" b="b"/>
                <a:pathLst>
                  <a:path w="166593" h="74020">
                    <a:moveTo>
                      <a:pt x="0" y="0"/>
                    </a:moveTo>
                    <a:cubicBezTo>
                      <a:pt x="0" y="0"/>
                      <a:pt x="83392" y="74020"/>
                      <a:pt x="16659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7" name="Forme libre : forme 84">
                <a:extLst>
                  <a:ext uri="{FF2B5EF4-FFF2-40B4-BE49-F238E27FC236}">
                    <a16:creationId xmlns:a16="http://schemas.microsoft.com/office/drawing/2014/main" id="{DF28D0E6-FFDD-D089-F28F-A534525A9C0C}"/>
                  </a:ext>
                </a:extLst>
              </p:cNvPr>
              <p:cNvSpPr/>
              <p:nvPr/>
            </p:nvSpPr>
            <p:spPr>
              <a:xfrm>
                <a:off x="16751750" y="4099369"/>
                <a:ext cx="166593" cy="74020"/>
              </a:xfrm>
              <a:custGeom>
                <a:avLst/>
                <a:gdLst>
                  <a:gd name="connsiteX0" fmla="*/ 0 w 166593"/>
                  <a:gd name="connsiteY0" fmla="*/ 0 h 74020"/>
                  <a:gd name="connsiteX1" fmla="*/ 166593 w 166593"/>
                  <a:gd name="connsiteY1" fmla="*/ 74020 h 74020"/>
                </a:gdLst>
                <a:ahLst/>
                <a:cxnLst>
                  <a:cxn ang="0">
                    <a:pos x="connsiteX0" y="connsiteY0"/>
                  </a:cxn>
                  <a:cxn ang="0">
                    <a:pos x="connsiteX1" y="connsiteY1"/>
                  </a:cxn>
                </a:cxnLst>
                <a:rect l="l" t="t" r="r" b="b"/>
                <a:pathLst>
                  <a:path w="166593" h="74020">
                    <a:moveTo>
                      <a:pt x="0" y="0"/>
                    </a:moveTo>
                    <a:cubicBezTo>
                      <a:pt x="0" y="0"/>
                      <a:pt x="83392" y="74020"/>
                      <a:pt x="16659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8" name="Forme libre : forme 85">
                <a:extLst>
                  <a:ext uri="{FF2B5EF4-FFF2-40B4-BE49-F238E27FC236}">
                    <a16:creationId xmlns:a16="http://schemas.microsoft.com/office/drawing/2014/main" id="{17905557-9C23-EE60-6C01-371E6C9C4D7B}"/>
                  </a:ext>
                </a:extLst>
              </p:cNvPr>
              <p:cNvSpPr/>
              <p:nvPr/>
            </p:nvSpPr>
            <p:spPr>
              <a:xfrm>
                <a:off x="15108195" y="3946929"/>
                <a:ext cx="1185088" cy="294464"/>
              </a:xfrm>
              <a:custGeom>
                <a:avLst/>
                <a:gdLst>
                  <a:gd name="connsiteX0" fmla="*/ 1185088 w 1185088"/>
                  <a:gd name="connsiteY0" fmla="*/ 198726 h 294464"/>
                  <a:gd name="connsiteX1" fmla="*/ 0 w 1185088"/>
                  <a:gd name="connsiteY1" fmla="*/ 0 h 294464"/>
                </a:gdLst>
                <a:ahLst/>
                <a:cxnLst>
                  <a:cxn ang="0">
                    <a:pos x="connsiteX0" y="connsiteY0"/>
                  </a:cxn>
                  <a:cxn ang="0">
                    <a:pos x="connsiteX1" y="connsiteY1"/>
                  </a:cxn>
                </a:cxnLst>
                <a:rect l="l" t="t" r="r" b="b"/>
                <a:pathLst>
                  <a:path w="1185088" h="294464">
                    <a:moveTo>
                      <a:pt x="1185088" y="198726"/>
                    </a:moveTo>
                    <a:cubicBezTo>
                      <a:pt x="1185088" y="198726"/>
                      <a:pt x="644186" y="514125"/>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1" name="Forme libre : forme 88">
                <a:extLst>
                  <a:ext uri="{FF2B5EF4-FFF2-40B4-BE49-F238E27FC236}">
                    <a16:creationId xmlns:a16="http://schemas.microsoft.com/office/drawing/2014/main" id="{A99CC241-BDFE-EF87-ECF3-BC4070F66973}"/>
                  </a:ext>
                </a:extLst>
              </p:cNvPr>
              <p:cNvSpPr/>
              <p:nvPr/>
            </p:nvSpPr>
            <p:spPr>
              <a:xfrm>
                <a:off x="15130191" y="3907146"/>
                <a:ext cx="1167874" cy="288430"/>
              </a:xfrm>
              <a:custGeom>
                <a:avLst/>
                <a:gdLst>
                  <a:gd name="connsiteX0" fmla="*/ 1167874 w 1167874"/>
                  <a:gd name="connsiteY0" fmla="*/ 192223 h 288430"/>
                  <a:gd name="connsiteX1" fmla="*/ 0 w 1167874"/>
                  <a:gd name="connsiteY1" fmla="*/ 0 h 288430"/>
                </a:gdLst>
                <a:ahLst/>
                <a:cxnLst>
                  <a:cxn ang="0">
                    <a:pos x="connsiteX0" y="connsiteY0"/>
                  </a:cxn>
                  <a:cxn ang="0">
                    <a:pos x="connsiteX1" y="connsiteY1"/>
                  </a:cxn>
                </a:cxnLst>
                <a:rect l="l" t="t" r="r" b="b"/>
                <a:pathLst>
                  <a:path w="1167874" h="288430">
                    <a:moveTo>
                      <a:pt x="1167874" y="192223"/>
                    </a:moveTo>
                    <a:cubicBezTo>
                      <a:pt x="1167874" y="192223"/>
                      <a:pt x="630415" y="506092"/>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9" name="Forme libre : forme 86">
                <a:extLst>
                  <a:ext uri="{FF2B5EF4-FFF2-40B4-BE49-F238E27FC236}">
                    <a16:creationId xmlns:a16="http://schemas.microsoft.com/office/drawing/2014/main" id="{77266997-63FC-DEBE-544F-C3A261927FA7}"/>
                  </a:ext>
                </a:extLst>
              </p:cNvPr>
              <p:cNvSpPr/>
              <p:nvPr/>
            </p:nvSpPr>
            <p:spPr>
              <a:xfrm>
                <a:off x="15211288" y="3825858"/>
                <a:ext cx="1081995" cy="259820"/>
              </a:xfrm>
              <a:custGeom>
                <a:avLst/>
                <a:gdLst>
                  <a:gd name="connsiteX0" fmla="*/ 1081996 w 1081995"/>
                  <a:gd name="connsiteY0" fmla="*/ 166976 h 259820"/>
                  <a:gd name="connsiteX1" fmla="*/ 0 w 1081995"/>
                  <a:gd name="connsiteY1" fmla="*/ 0 h 259820"/>
                </a:gdLst>
                <a:ahLst/>
                <a:cxnLst>
                  <a:cxn ang="0">
                    <a:pos x="connsiteX0" y="connsiteY0"/>
                  </a:cxn>
                  <a:cxn ang="0">
                    <a:pos x="connsiteX1" y="connsiteY1"/>
                  </a:cxn>
                </a:cxnLst>
                <a:rect l="l" t="t" r="r" b="b"/>
                <a:pathLst>
                  <a:path w="1081995" h="259820">
                    <a:moveTo>
                      <a:pt x="1081996" y="166976"/>
                    </a:moveTo>
                    <a:cubicBezTo>
                      <a:pt x="1081996" y="166976"/>
                      <a:pt x="542624" y="462100"/>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0" name="Forme libre : forme 87">
                <a:extLst>
                  <a:ext uri="{FF2B5EF4-FFF2-40B4-BE49-F238E27FC236}">
                    <a16:creationId xmlns:a16="http://schemas.microsoft.com/office/drawing/2014/main" id="{B15952B9-F320-2FA2-A9F1-465392FE0049}"/>
                  </a:ext>
                </a:extLst>
              </p:cNvPr>
              <p:cNvSpPr/>
              <p:nvPr/>
            </p:nvSpPr>
            <p:spPr>
              <a:xfrm>
                <a:off x="15238639" y="3796020"/>
                <a:ext cx="1059426" cy="246503"/>
              </a:xfrm>
              <a:custGeom>
                <a:avLst/>
                <a:gdLst>
                  <a:gd name="connsiteX0" fmla="*/ 1059426 w 1059426"/>
                  <a:gd name="connsiteY0" fmla="*/ 150527 h 246503"/>
                  <a:gd name="connsiteX1" fmla="*/ 0 w 1059426"/>
                  <a:gd name="connsiteY1" fmla="*/ 0 h 246503"/>
                </a:gdLst>
                <a:ahLst/>
                <a:cxnLst>
                  <a:cxn ang="0">
                    <a:pos x="connsiteX0" y="connsiteY0"/>
                  </a:cxn>
                  <a:cxn ang="0">
                    <a:pos x="connsiteX1" y="connsiteY1"/>
                  </a:cxn>
                </a:cxnLst>
                <a:rect l="l" t="t" r="r" b="b"/>
                <a:pathLst>
                  <a:path w="1059426" h="246503">
                    <a:moveTo>
                      <a:pt x="1059426" y="150527"/>
                    </a:moveTo>
                    <a:cubicBezTo>
                      <a:pt x="1059426" y="150527"/>
                      <a:pt x="508387" y="446034"/>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nvGrpSpPr>
            <p:cNvPr id="16" name="Graphic 16">
              <a:extLst>
                <a:ext uri="{FF2B5EF4-FFF2-40B4-BE49-F238E27FC236}">
                  <a16:creationId xmlns:a16="http://schemas.microsoft.com/office/drawing/2014/main" id="{BB8546C8-DD0C-D8B4-82FF-2978ACCCC09F}"/>
                </a:ext>
              </a:extLst>
            </p:cNvPr>
            <p:cNvGrpSpPr/>
            <p:nvPr/>
          </p:nvGrpSpPr>
          <p:grpSpPr>
            <a:xfrm>
              <a:off x="15050433" y="3887371"/>
              <a:ext cx="523305" cy="675745"/>
              <a:chOff x="15050433" y="3860477"/>
              <a:chExt cx="523305" cy="675745"/>
            </a:xfrm>
            <a:grpFill/>
          </p:grpSpPr>
          <p:sp>
            <p:nvSpPr>
              <p:cNvPr id="17" name="Forme libre : forme 90">
                <a:extLst>
                  <a:ext uri="{FF2B5EF4-FFF2-40B4-BE49-F238E27FC236}">
                    <a16:creationId xmlns:a16="http://schemas.microsoft.com/office/drawing/2014/main" id="{C056A982-2490-9B0F-0921-390EDAB06981}"/>
                  </a:ext>
                </a:extLst>
              </p:cNvPr>
              <p:cNvSpPr/>
              <p:nvPr/>
            </p:nvSpPr>
            <p:spPr>
              <a:xfrm>
                <a:off x="15303478" y="4164208"/>
                <a:ext cx="66178" cy="372013"/>
              </a:xfrm>
              <a:custGeom>
                <a:avLst/>
                <a:gdLst>
                  <a:gd name="connsiteX0" fmla="*/ 0 w 66178"/>
                  <a:gd name="connsiteY0" fmla="*/ 372014 h 372013"/>
                  <a:gd name="connsiteX1" fmla="*/ 16449 w 66178"/>
                  <a:gd name="connsiteY1" fmla="*/ 0 h 372013"/>
                  <a:gd name="connsiteX2" fmla="*/ 49729 w 66178"/>
                  <a:gd name="connsiteY2" fmla="*/ 0 h 372013"/>
                  <a:gd name="connsiteX3" fmla="*/ 66178 w 66178"/>
                  <a:gd name="connsiteY3" fmla="*/ 372014 h 372013"/>
                </a:gdLst>
                <a:ahLst/>
                <a:cxnLst>
                  <a:cxn ang="0">
                    <a:pos x="connsiteX0" y="connsiteY0"/>
                  </a:cxn>
                  <a:cxn ang="0">
                    <a:pos x="connsiteX1" y="connsiteY1"/>
                  </a:cxn>
                  <a:cxn ang="0">
                    <a:pos x="connsiteX2" y="connsiteY2"/>
                  </a:cxn>
                  <a:cxn ang="0">
                    <a:pos x="connsiteX3" y="connsiteY3"/>
                  </a:cxn>
                </a:cxnLst>
                <a:rect l="l" t="t" r="r" b="b"/>
                <a:pathLst>
                  <a:path w="66178" h="372013">
                    <a:moveTo>
                      <a:pt x="0" y="372014"/>
                    </a:moveTo>
                    <a:lnTo>
                      <a:pt x="16449" y="0"/>
                    </a:lnTo>
                    <a:lnTo>
                      <a:pt x="49729" y="0"/>
                    </a:lnTo>
                    <a:lnTo>
                      <a:pt x="66178" y="372014"/>
                    </a:lnTo>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18" name="Graphic 16">
                <a:extLst>
                  <a:ext uri="{FF2B5EF4-FFF2-40B4-BE49-F238E27FC236}">
                    <a16:creationId xmlns:a16="http://schemas.microsoft.com/office/drawing/2014/main" id="{9FCC6753-0867-C52B-ABF8-20EDFB595B77}"/>
                  </a:ext>
                </a:extLst>
              </p:cNvPr>
              <p:cNvGrpSpPr/>
              <p:nvPr/>
            </p:nvGrpSpPr>
            <p:grpSpPr>
              <a:xfrm>
                <a:off x="15050433" y="3860477"/>
                <a:ext cx="523305" cy="504370"/>
                <a:chOff x="15050433" y="3860477"/>
                <a:chExt cx="523305" cy="504370"/>
              </a:xfrm>
              <a:grpFill/>
            </p:grpSpPr>
            <p:sp>
              <p:nvSpPr>
                <p:cNvPr id="19" name="Forme libre : forme 92">
                  <a:extLst>
                    <a:ext uri="{FF2B5EF4-FFF2-40B4-BE49-F238E27FC236}">
                      <a16:creationId xmlns:a16="http://schemas.microsoft.com/office/drawing/2014/main" id="{8004F04C-DCB2-7804-B50E-318DE8476939}"/>
                    </a:ext>
                  </a:extLst>
                </p:cNvPr>
                <p:cNvSpPr/>
                <p:nvPr/>
              </p:nvSpPr>
              <p:spPr>
                <a:xfrm>
                  <a:off x="15296210" y="3860477"/>
                  <a:ext cx="115142" cy="287473"/>
                </a:xfrm>
                <a:custGeom>
                  <a:avLst/>
                  <a:gdLst>
                    <a:gd name="connsiteX0" fmla="*/ 63118 w 115142"/>
                    <a:gd name="connsiteY0" fmla="*/ 287474 h 287473"/>
                    <a:gd name="connsiteX1" fmla="*/ 22952 w 115142"/>
                    <a:gd name="connsiteY1" fmla="*/ 280014 h 287473"/>
                    <a:gd name="connsiteX2" fmla="*/ 33472 w 115142"/>
                    <a:gd name="connsiteY2" fmla="*/ 222443 h 287473"/>
                    <a:gd name="connsiteX3" fmla="*/ 0 w 115142"/>
                    <a:gd name="connsiteY3" fmla="*/ 189737 h 287473"/>
                    <a:gd name="connsiteX4" fmla="*/ 83966 w 115142"/>
                    <a:gd name="connsiteY4" fmla="*/ 0 h 287473"/>
                    <a:gd name="connsiteX5" fmla="*/ 115143 w 115142"/>
                    <a:gd name="connsiteY5" fmla="*/ 5738 h 287473"/>
                    <a:gd name="connsiteX6" fmla="*/ 63118 w 115142"/>
                    <a:gd name="connsiteY6" fmla="*/ 287474 h 28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142" h="287473">
                      <a:moveTo>
                        <a:pt x="63118" y="287474"/>
                      </a:moveTo>
                      <a:lnTo>
                        <a:pt x="22952" y="280014"/>
                      </a:lnTo>
                      <a:lnTo>
                        <a:pt x="33472" y="222443"/>
                      </a:lnTo>
                      <a:lnTo>
                        <a:pt x="0" y="189737"/>
                      </a:lnTo>
                      <a:lnTo>
                        <a:pt x="83966" y="0"/>
                      </a:lnTo>
                      <a:lnTo>
                        <a:pt x="115143" y="5738"/>
                      </a:lnTo>
                      <a:lnTo>
                        <a:pt x="63118" y="287474"/>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0" name="Forme libre : forme 93">
                  <a:extLst>
                    <a:ext uri="{FF2B5EF4-FFF2-40B4-BE49-F238E27FC236}">
                      <a16:creationId xmlns:a16="http://schemas.microsoft.com/office/drawing/2014/main" id="{45684C8D-F697-A2D9-6231-53DF7A3E7A34}"/>
                    </a:ext>
                  </a:extLst>
                </p:cNvPr>
                <p:cNvSpPr/>
                <p:nvPr/>
              </p:nvSpPr>
              <p:spPr>
                <a:xfrm>
                  <a:off x="15050433" y="4142595"/>
                  <a:ext cx="283648" cy="125662"/>
                </a:xfrm>
                <a:custGeom>
                  <a:avLst/>
                  <a:gdLst>
                    <a:gd name="connsiteX0" fmla="*/ 270069 w 283648"/>
                    <a:gd name="connsiteY0" fmla="*/ 0 h 125662"/>
                    <a:gd name="connsiteX1" fmla="*/ 283648 w 283648"/>
                    <a:gd name="connsiteY1" fmla="*/ 38445 h 125662"/>
                    <a:gd name="connsiteX2" fmla="*/ 228564 w 283648"/>
                    <a:gd name="connsiteY2" fmla="*/ 58145 h 125662"/>
                    <a:gd name="connsiteX3" fmla="*/ 216896 w 283648"/>
                    <a:gd name="connsiteY3" fmla="*/ 103475 h 125662"/>
                    <a:gd name="connsiteX4" fmla="*/ 10711 w 283648"/>
                    <a:gd name="connsiteY4" fmla="*/ 125662 h 125662"/>
                    <a:gd name="connsiteX5" fmla="*/ 0 w 283648"/>
                    <a:gd name="connsiteY5" fmla="*/ 95825 h 125662"/>
                    <a:gd name="connsiteX6" fmla="*/ 270069 w 283648"/>
                    <a:gd name="connsiteY6" fmla="*/ 0 h 125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648" h="125662">
                      <a:moveTo>
                        <a:pt x="270069" y="0"/>
                      </a:moveTo>
                      <a:lnTo>
                        <a:pt x="283648" y="38445"/>
                      </a:lnTo>
                      <a:lnTo>
                        <a:pt x="228564" y="58145"/>
                      </a:lnTo>
                      <a:lnTo>
                        <a:pt x="216896" y="103475"/>
                      </a:lnTo>
                      <a:lnTo>
                        <a:pt x="10711" y="125662"/>
                      </a:lnTo>
                      <a:lnTo>
                        <a:pt x="0" y="95825"/>
                      </a:lnTo>
                      <a:lnTo>
                        <a:pt x="270069" y="0"/>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1" name="Forme libre : forme 94">
                  <a:extLst>
                    <a:ext uri="{FF2B5EF4-FFF2-40B4-BE49-F238E27FC236}">
                      <a16:creationId xmlns:a16="http://schemas.microsoft.com/office/drawing/2014/main" id="{01EAF060-0B73-304B-95BD-0D960338FFD0}"/>
                    </a:ext>
                  </a:extLst>
                </p:cNvPr>
                <p:cNvSpPr/>
                <p:nvPr/>
              </p:nvSpPr>
              <p:spPr>
                <a:xfrm>
                  <a:off x="15335229" y="4147759"/>
                  <a:ext cx="238509" cy="217087"/>
                </a:xfrm>
                <a:custGeom>
                  <a:avLst/>
                  <a:gdLst>
                    <a:gd name="connsiteX0" fmla="*/ 0 w 238509"/>
                    <a:gd name="connsiteY0" fmla="*/ 31176 h 217087"/>
                    <a:gd name="connsiteX1" fmla="*/ 26395 w 238509"/>
                    <a:gd name="connsiteY1" fmla="*/ 0 h 217087"/>
                    <a:gd name="connsiteX2" fmla="*/ 71151 w 238509"/>
                    <a:gd name="connsiteY2" fmla="*/ 38062 h 217087"/>
                    <a:gd name="connsiteX3" fmla="*/ 116099 w 238509"/>
                    <a:gd name="connsiteY3" fmla="*/ 25247 h 217087"/>
                    <a:gd name="connsiteX4" fmla="*/ 238510 w 238509"/>
                    <a:gd name="connsiteY4" fmla="*/ 192988 h 217087"/>
                    <a:gd name="connsiteX5" fmla="*/ 218044 w 238509"/>
                    <a:gd name="connsiteY5" fmla="*/ 217088 h 217087"/>
                    <a:gd name="connsiteX6" fmla="*/ 0 w 238509"/>
                    <a:gd name="connsiteY6" fmla="*/ 31176 h 217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509" h="217087">
                      <a:moveTo>
                        <a:pt x="0" y="31176"/>
                      </a:moveTo>
                      <a:lnTo>
                        <a:pt x="26395" y="0"/>
                      </a:lnTo>
                      <a:lnTo>
                        <a:pt x="71151" y="38062"/>
                      </a:lnTo>
                      <a:lnTo>
                        <a:pt x="116099" y="25247"/>
                      </a:lnTo>
                      <a:lnTo>
                        <a:pt x="238510" y="192988"/>
                      </a:lnTo>
                      <a:lnTo>
                        <a:pt x="218044" y="217088"/>
                      </a:lnTo>
                      <a:lnTo>
                        <a:pt x="0" y="31176"/>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2" name="Forme libre : forme 95">
                  <a:extLst>
                    <a:ext uri="{FF2B5EF4-FFF2-40B4-BE49-F238E27FC236}">
                      <a16:creationId xmlns:a16="http://schemas.microsoft.com/office/drawing/2014/main" id="{AA92843E-5DF7-333B-900E-650B642C1037}"/>
                    </a:ext>
                  </a:extLst>
                </p:cNvPr>
                <p:cNvSpPr/>
                <p:nvPr/>
              </p:nvSpPr>
              <p:spPr>
                <a:xfrm>
                  <a:off x="15300036" y="4118304"/>
                  <a:ext cx="76506" cy="76506"/>
                </a:xfrm>
                <a:custGeom>
                  <a:avLst/>
                  <a:gdLst>
                    <a:gd name="connsiteX0" fmla="*/ 76507 w 76506"/>
                    <a:gd name="connsiteY0" fmla="*/ 38253 h 76506"/>
                    <a:gd name="connsiteX1" fmla="*/ 38253 w 76506"/>
                    <a:gd name="connsiteY1" fmla="*/ 76507 h 76506"/>
                    <a:gd name="connsiteX2" fmla="*/ 0 w 76506"/>
                    <a:gd name="connsiteY2" fmla="*/ 38253 h 76506"/>
                    <a:gd name="connsiteX3" fmla="*/ 38253 w 76506"/>
                    <a:gd name="connsiteY3" fmla="*/ 0 h 76506"/>
                    <a:gd name="connsiteX4" fmla="*/ 76507 w 76506"/>
                    <a:gd name="connsiteY4" fmla="*/ 38253 h 7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506" h="76506">
                      <a:moveTo>
                        <a:pt x="76507" y="38253"/>
                      </a:moveTo>
                      <a:cubicBezTo>
                        <a:pt x="76507" y="59380"/>
                        <a:pt x="59380" y="76507"/>
                        <a:pt x="38253" y="76507"/>
                      </a:cubicBezTo>
                      <a:cubicBezTo>
                        <a:pt x="17127" y="76507"/>
                        <a:pt x="0" y="59380"/>
                        <a:pt x="0" y="38253"/>
                      </a:cubicBezTo>
                      <a:cubicBezTo>
                        <a:pt x="0" y="17127"/>
                        <a:pt x="17127" y="0"/>
                        <a:pt x="38253" y="0"/>
                      </a:cubicBezTo>
                      <a:cubicBezTo>
                        <a:pt x="59380" y="0"/>
                        <a:pt x="76507" y="17127"/>
                        <a:pt x="76507" y="38253"/>
                      </a:cubicBez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grpSp>
      <p:pic>
        <p:nvPicPr>
          <p:cNvPr id="67" name="Image 66">
            <a:extLst>
              <a:ext uri="{FF2B5EF4-FFF2-40B4-BE49-F238E27FC236}">
                <a16:creationId xmlns:a16="http://schemas.microsoft.com/office/drawing/2014/main" id="{E6BFA3E2-0213-FFAB-99A3-0179D64C24C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5548495"/>
            <a:ext cx="12176847" cy="823175"/>
          </a:xfrm>
          <a:prstGeom prst="rect">
            <a:avLst/>
          </a:prstGeom>
        </p:spPr>
      </p:pic>
      <p:sp>
        <p:nvSpPr>
          <p:cNvPr id="66" name="ZoneTexte 65">
            <a:extLst>
              <a:ext uri="{FF2B5EF4-FFF2-40B4-BE49-F238E27FC236}">
                <a16:creationId xmlns:a16="http://schemas.microsoft.com/office/drawing/2014/main" id="{D82928CB-7B9D-C992-0E15-8993EA5BAB58}"/>
              </a:ext>
            </a:extLst>
          </p:cNvPr>
          <p:cNvSpPr txBox="1"/>
          <p:nvPr/>
        </p:nvSpPr>
        <p:spPr>
          <a:xfrm>
            <a:off x="1120736" y="4838036"/>
            <a:ext cx="5328592"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Olivier BODHUIN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prstClr val="white"/>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Arial" charset="0"/>
                <a:ea typeface="+mn-ea"/>
                <a:cs typeface="+mn-cs"/>
              </a:rPr>
              <a:t>Nouakchott, le 05 février 2026 </a:t>
            </a:r>
          </a:p>
        </p:txBody>
      </p:sp>
      <p:pic>
        <p:nvPicPr>
          <p:cNvPr id="184" name="object 70">
            <a:extLst>
              <a:ext uri="{FF2B5EF4-FFF2-40B4-BE49-F238E27FC236}">
                <a16:creationId xmlns:a16="http://schemas.microsoft.com/office/drawing/2014/main" id="{64B80028-CEA0-7BBA-8597-A075DD598E20}"/>
              </a:ext>
            </a:extLst>
          </p:cNvPr>
          <p:cNvPicPr/>
          <p:nvPr/>
        </p:nvPicPr>
        <p:blipFill>
          <a:blip r:embed="rId11" cstate="print"/>
          <a:stretch>
            <a:fillRect/>
          </a:stretch>
        </p:blipFill>
        <p:spPr>
          <a:xfrm>
            <a:off x="1120736" y="1038821"/>
            <a:ext cx="1505204" cy="409867"/>
          </a:xfrm>
          <a:prstGeom prst="rect">
            <a:avLst/>
          </a:prstGeom>
        </p:spPr>
      </p:pic>
      <p:sp>
        <p:nvSpPr>
          <p:cNvPr id="186" name="object 4">
            <a:extLst>
              <a:ext uri="{FF2B5EF4-FFF2-40B4-BE49-F238E27FC236}">
                <a16:creationId xmlns:a16="http://schemas.microsoft.com/office/drawing/2014/main" id="{F8E8FAA3-47DE-989A-D4AD-18A096A45245}"/>
              </a:ext>
            </a:extLst>
          </p:cNvPr>
          <p:cNvSpPr txBox="1"/>
          <p:nvPr/>
        </p:nvSpPr>
        <p:spPr>
          <a:xfrm>
            <a:off x="2703322" y="1110488"/>
            <a:ext cx="6559026" cy="289823"/>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Arial"/>
                <a:ea typeface="+mn-ea"/>
                <a:cs typeface="Arial"/>
              </a:rPr>
              <a:t>-</a:t>
            </a:r>
            <a:r>
              <a:rPr kumimoji="0" lang="fr-FR" sz="1800" b="1" i="0" u="none" strike="noStrike" kern="1200" cap="none" spc="-105" normalizeH="0" baseline="0" noProof="0" dirty="0">
                <a:ln>
                  <a:noFill/>
                </a:ln>
                <a:solidFill>
                  <a:srgbClr val="FFFFFF"/>
                </a:solidFill>
                <a:effectLst/>
                <a:uLnTx/>
                <a:uFillTx/>
                <a:latin typeface="Arial"/>
                <a:ea typeface="+mn-ea"/>
                <a:cs typeface="Arial"/>
              </a:rPr>
              <a:t> Atelier technique de la Facilité Energie de l’Union européenne</a:t>
            </a:r>
            <a:endParaRPr kumimoji="0" lang="fr-FR" sz="1800" b="0" i="0" u="none" strike="noStrike" kern="1200" cap="none" spc="0"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2674469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5147B-8986-C69F-B267-B55DD4B0B4C4}"/>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E79CB428-4FFD-5A10-9494-15EEF7123213}"/>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7B865D29-E18C-C4EA-B99B-E229013E3498}"/>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Auto-producteurs (AP)</a:t>
            </a:r>
          </a:p>
        </p:txBody>
      </p:sp>
      <p:sp>
        <p:nvSpPr>
          <p:cNvPr id="4" name="ZoneTexte 3">
            <a:extLst>
              <a:ext uri="{FF2B5EF4-FFF2-40B4-BE49-F238E27FC236}">
                <a16:creationId xmlns:a16="http://schemas.microsoft.com/office/drawing/2014/main" id="{C291AF2C-5F84-ECBF-A9D0-4632DD536400}"/>
              </a:ext>
            </a:extLst>
          </p:cNvPr>
          <p:cNvSpPr txBox="1"/>
          <p:nvPr>
            <p:custDataLst>
              <p:tags r:id="rId2"/>
            </p:custDataLst>
          </p:nvPr>
        </p:nvSpPr>
        <p:spPr>
          <a:xfrm>
            <a:off x="6658818" y="3429000"/>
            <a:ext cx="4830558" cy="1815882"/>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Injection directe sur le réseau de Distribution</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Multiplication des acteurs, nécessité de règles, de données solides et de régulation</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Nécessité d’une relation « gagnant-gagnant » c’est-à-dire un accord qui ne défavorise ni le système électrique ni les AP</a:t>
            </a:r>
          </a:p>
        </p:txBody>
      </p:sp>
      <p:sp>
        <p:nvSpPr>
          <p:cNvPr id="5" name="ZoneTexte 4">
            <a:extLst>
              <a:ext uri="{FF2B5EF4-FFF2-40B4-BE49-F238E27FC236}">
                <a16:creationId xmlns:a16="http://schemas.microsoft.com/office/drawing/2014/main" id="{E2F0F586-6038-BC02-EC76-2696FAC3FD1C}"/>
              </a:ext>
            </a:extLst>
          </p:cNvPr>
          <p:cNvSpPr txBox="1"/>
          <p:nvPr>
            <p:custDataLst>
              <p:tags r:id="rId3"/>
            </p:custDataLst>
          </p:nvPr>
        </p:nvSpPr>
        <p:spPr>
          <a:xfrm>
            <a:off x="6658817" y="2664888"/>
            <a:ext cx="4830545" cy="338554"/>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Défis de l’injection de surplus des AP</a:t>
            </a:r>
          </a:p>
        </p:txBody>
      </p:sp>
      <p:sp>
        <p:nvSpPr>
          <p:cNvPr id="6" name="ZoneTexte 5">
            <a:extLst>
              <a:ext uri="{FF2B5EF4-FFF2-40B4-BE49-F238E27FC236}">
                <a16:creationId xmlns:a16="http://schemas.microsoft.com/office/drawing/2014/main" id="{85D4DA31-9B91-ACD0-BC75-9467FE91EC34}"/>
              </a:ext>
            </a:extLst>
          </p:cNvPr>
          <p:cNvSpPr txBox="1"/>
          <p:nvPr>
            <p:custDataLst>
              <p:tags r:id="rId4"/>
            </p:custDataLst>
          </p:nvPr>
        </p:nvSpPr>
        <p:spPr>
          <a:xfrm>
            <a:off x="647619" y="3432817"/>
            <a:ext cx="4830546" cy="2431435"/>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Augmentation de la production basée sur les énergies renouvelables</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Mobilisation de l’investissement privé à grande échelle</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Participation des citoyens à la transition énergétique</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Réduction du coût moyen de production en journée</a:t>
            </a: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E8E8E8">
                  <a:lumMod val="75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Amélioration de la rentabilité de l’investissement privé</a:t>
            </a:r>
          </a:p>
          <a:p>
            <a:pPr marL="0" marR="0" lvl="0" indent="0" algn="l" defTabSz="914400" rtl="0" eaLnBrk="1" fontAlgn="auto" latinLnBrk="0" hangingPunct="1">
              <a:lnSpc>
                <a:spcPct val="100000"/>
              </a:lnSpc>
              <a:spcBef>
                <a:spcPts val="0"/>
              </a:spcBef>
              <a:spcAft>
                <a:spcPts val="0"/>
              </a:spcAft>
              <a:buClr>
                <a:srgbClr val="70AD47">
                  <a:lumMod val="75000"/>
                </a:srgbClr>
              </a:buClr>
              <a:buSzPct val="127000"/>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ZoneTexte 6">
            <a:extLst>
              <a:ext uri="{FF2B5EF4-FFF2-40B4-BE49-F238E27FC236}">
                <a16:creationId xmlns:a16="http://schemas.microsoft.com/office/drawing/2014/main" id="{A0225F0D-967E-C6B4-CEB8-DBE63BBC0AE3}"/>
              </a:ext>
            </a:extLst>
          </p:cNvPr>
          <p:cNvSpPr txBox="1"/>
          <p:nvPr>
            <p:custDataLst>
              <p:tags r:id="rId5"/>
            </p:custDataLst>
          </p:nvPr>
        </p:nvSpPr>
        <p:spPr>
          <a:xfrm>
            <a:off x="647619" y="2664888"/>
            <a:ext cx="4830547"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Avantages de la vente de surplus des AP renouvelables</a:t>
            </a:r>
          </a:p>
        </p:txBody>
      </p:sp>
      <p:cxnSp>
        <p:nvCxnSpPr>
          <p:cNvPr id="8" name="Connecteur droit 7">
            <a:extLst>
              <a:ext uri="{FF2B5EF4-FFF2-40B4-BE49-F238E27FC236}">
                <a16:creationId xmlns:a16="http://schemas.microsoft.com/office/drawing/2014/main" id="{7F4EF203-328E-A211-43E1-3F43F8492744}"/>
              </a:ext>
            </a:extLst>
          </p:cNvPr>
          <p:cNvCxnSpPr>
            <a:cxnSpLocks/>
          </p:cNvCxnSpPr>
          <p:nvPr>
            <p:custDataLst>
              <p:tags r:id="rId6"/>
            </p:custDataLst>
          </p:nvPr>
        </p:nvCxnSpPr>
        <p:spPr>
          <a:xfrm>
            <a:off x="6053138" y="2761307"/>
            <a:ext cx="0" cy="3032911"/>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14" name="Image 13" descr="Une image contenant noir, obscurité&#10;&#10;Le contenu généré par l’IA peut être incorrect.">
            <a:extLst>
              <a:ext uri="{FF2B5EF4-FFF2-40B4-BE49-F238E27FC236}">
                <a16:creationId xmlns:a16="http://schemas.microsoft.com/office/drawing/2014/main" id="{C33D0DE8-D62E-2BF4-19A9-B4EAFAD593F5}"/>
              </a:ext>
            </a:extLst>
          </p:cNvPr>
          <p:cNvPicPr>
            <a:picLocks noChangeAspect="1"/>
          </p:cNvPicPr>
          <p:nvPr/>
        </p:nvPicPr>
        <p:blipFill>
          <a:blip r:embed="rId9">
            <a:alphaModFix amt="85000"/>
            <a:duotone>
              <a:prstClr val="black"/>
              <a:schemeClr val="bg2">
                <a:lumMod val="50000"/>
                <a:tint val="45000"/>
                <a:satMod val="400000"/>
              </a:schemeClr>
            </a:duotone>
          </a:blip>
          <a:stretch>
            <a:fillRect/>
          </a:stretch>
        </p:blipFill>
        <p:spPr>
          <a:xfrm>
            <a:off x="2469371" y="1376251"/>
            <a:ext cx="991038" cy="991038"/>
          </a:xfrm>
          <a:prstGeom prst="rect">
            <a:avLst/>
          </a:prstGeom>
        </p:spPr>
      </p:pic>
      <p:pic>
        <p:nvPicPr>
          <p:cNvPr id="15" name="Image 14">
            <a:extLst>
              <a:ext uri="{FF2B5EF4-FFF2-40B4-BE49-F238E27FC236}">
                <a16:creationId xmlns:a16="http://schemas.microsoft.com/office/drawing/2014/main" id="{FAFD297A-7557-9702-DA5C-A6D816AFA88A}"/>
              </a:ext>
            </a:extLst>
          </p:cNvPr>
          <p:cNvPicPr>
            <a:picLocks noChangeAspect="1"/>
          </p:cNvPicPr>
          <p:nvPr>
            <p:custDataLst>
              <p:tags r:id="rId7"/>
            </p:custDataLst>
          </p:nvPr>
        </p:nvPicPr>
        <p:blipFill>
          <a:blip r:embed="rId10">
            <a:alphaModFix amt="85000"/>
            <a:duotone>
              <a:prstClr val="black"/>
              <a:schemeClr val="bg2">
                <a:lumMod val="50000"/>
                <a:tint val="45000"/>
                <a:satMod val="400000"/>
              </a:schemeClr>
            </a:duotone>
            <a:extLst>
              <a:ext uri="{BEBA8EAE-BF5A-486C-A8C5-ECC9F3942E4B}">
                <a14:imgProps xmlns:a14="http://schemas.microsoft.com/office/drawing/2010/main">
                  <a14:imgLayer r:embed="rId11">
                    <a14:imgEffect>
                      <a14:artisticCrisscrossEtching/>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8501502" y="1308227"/>
            <a:ext cx="1160759" cy="1160759"/>
          </a:xfrm>
          <a:prstGeom prst="rect">
            <a:avLst/>
          </a:prstGeom>
        </p:spPr>
      </p:pic>
    </p:spTree>
    <p:extLst>
      <p:ext uri="{BB962C8B-B14F-4D97-AF65-F5344CB8AC3E}">
        <p14:creationId xmlns:p14="http://schemas.microsoft.com/office/powerpoint/2010/main" val="1310741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3E7E5-8713-9C18-855F-9C0CBC4E9E33}"/>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00E05AB5-F162-A3CC-A731-FE97B8076081}"/>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DB026331-DC0D-C475-F2C4-EF1CBC44A0CC}"/>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inhérentes au segment de vente de surplus des auto-producteurs (AP) </a:t>
            </a:r>
          </a:p>
        </p:txBody>
      </p:sp>
      <p:sp>
        <p:nvSpPr>
          <p:cNvPr id="6" name="ZoneTexte 5">
            <a:extLst>
              <a:ext uri="{FF2B5EF4-FFF2-40B4-BE49-F238E27FC236}">
                <a16:creationId xmlns:a16="http://schemas.microsoft.com/office/drawing/2014/main" id="{77C6C91B-74F2-1201-DE35-13331C28AD35}"/>
              </a:ext>
            </a:extLst>
          </p:cNvPr>
          <p:cNvSpPr txBox="1"/>
          <p:nvPr>
            <p:custDataLst>
              <p:tags r:id="rId2"/>
            </p:custDataLst>
          </p:nvPr>
        </p:nvSpPr>
        <p:spPr>
          <a:xfrm>
            <a:off x="233210" y="1174203"/>
            <a:ext cx="4223201" cy="338554"/>
          </a:xfrm>
          <a:prstGeom prst="rect">
            <a:avLst/>
          </a:prstGeom>
          <a:solidFill>
            <a:srgbClr val="A5A5A5">
              <a:lumMod val="75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7" name="ZoneTexte 6">
            <a:extLst>
              <a:ext uri="{FF2B5EF4-FFF2-40B4-BE49-F238E27FC236}">
                <a16:creationId xmlns:a16="http://schemas.microsoft.com/office/drawing/2014/main" id="{B57C0467-72FA-2757-5F16-09664ED57D80}"/>
              </a:ext>
            </a:extLst>
          </p:cNvPr>
          <p:cNvSpPr txBox="1"/>
          <p:nvPr>
            <p:custDataLst>
              <p:tags r:id="rId3"/>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9" name="Groupe 8">
            <a:extLst>
              <a:ext uri="{FF2B5EF4-FFF2-40B4-BE49-F238E27FC236}">
                <a16:creationId xmlns:a16="http://schemas.microsoft.com/office/drawing/2014/main" id="{2F8C2239-0201-34F2-7AA6-136E66286BEF}"/>
              </a:ext>
            </a:extLst>
          </p:cNvPr>
          <p:cNvGrpSpPr/>
          <p:nvPr>
            <p:custDataLst>
              <p:tags r:id="rId4"/>
            </p:custDataLst>
          </p:nvPr>
        </p:nvGrpSpPr>
        <p:grpSpPr>
          <a:xfrm>
            <a:off x="3125536" y="1185153"/>
            <a:ext cx="1384607" cy="4676015"/>
            <a:chOff x="4100948" y="1317207"/>
            <a:chExt cx="1384607" cy="5294344"/>
          </a:xfrm>
        </p:grpSpPr>
        <p:cxnSp>
          <p:nvCxnSpPr>
            <p:cNvPr id="17" name="Connecteur droit 16">
              <a:extLst>
                <a:ext uri="{FF2B5EF4-FFF2-40B4-BE49-F238E27FC236}">
                  <a16:creationId xmlns:a16="http://schemas.microsoft.com/office/drawing/2014/main" id="{35312FA5-B7BC-3467-C361-5B0023DAFD6E}"/>
                </a:ext>
              </a:extLst>
            </p:cNvPr>
            <p:cNvCxnSpPr/>
            <p:nvPr/>
          </p:nvCxnSpPr>
          <p:spPr>
            <a:xfrm>
              <a:off x="5476314" y="1317207"/>
              <a:ext cx="0" cy="5283999"/>
            </a:xfrm>
            <a:prstGeom prst="line">
              <a:avLst/>
            </a:prstGeom>
            <a:noFill/>
            <a:ln w="28575" cap="flat" cmpd="sng" algn="ctr">
              <a:solidFill>
                <a:srgbClr val="E7E6E6">
                  <a:lumMod val="50000"/>
                </a:srgbClr>
              </a:solidFill>
              <a:prstDash val="solid"/>
              <a:miter lim="800000"/>
            </a:ln>
            <a:effectLst/>
          </p:spPr>
        </p:cxnSp>
        <p:cxnSp>
          <p:nvCxnSpPr>
            <p:cNvPr id="18" name="Connecteur droit 17">
              <a:extLst>
                <a:ext uri="{FF2B5EF4-FFF2-40B4-BE49-F238E27FC236}">
                  <a16:creationId xmlns:a16="http://schemas.microsoft.com/office/drawing/2014/main" id="{984A1F8E-7D78-C44F-9E08-69E98B09A9DA}"/>
                </a:ext>
              </a:extLst>
            </p:cNvPr>
            <p:cNvCxnSpPr/>
            <p:nvPr/>
          </p:nvCxnSpPr>
          <p:spPr>
            <a:xfrm flipH="1">
              <a:off x="4100948" y="6611551"/>
              <a:ext cx="1384607" cy="0"/>
            </a:xfrm>
            <a:prstGeom prst="line">
              <a:avLst/>
            </a:prstGeom>
            <a:noFill/>
            <a:ln w="28575" cap="flat" cmpd="sng" algn="ctr">
              <a:solidFill>
                <a:srgbClr val="E7E6E6">
                  <a:lumMod val="50000"/>
                </a:srgbClr>
              </a:solidFill>
              <a:prstDash val="solid"/>
              <a:miter lim="800000"/>
            </a:ln>
            <a:effectLst/>
          </p:spPr>
        </p:cxnSp>
      </p:grpSp>
      <p:grpSp>
        <p:nvGrpSpPr>
          <p:cNvPr id="10" name="Groupe 9">
            <a:extLst>
              <a:ext uri="{FF2B5EF4-FFF2-40B4-BE49-F238E27FC236}">
                <a16:creationId xmlns:a16="http://schemas.microsoft.com/office/drawing/2014/main" id="{E0EB3F42-A07E-A0D5-B1D2-5D58A475D888}"/>
              </a:ext>
            </a:extLst>
          </p:cNvPr>
          <p:cNvGrpSpPr/>
          <p:nvPr>
            <p:custDataLst>
              <p:tags r:id="rId5"/>
            </p:custDataLst>
          </p:nvPr>
        </p:nvGrpSpPr>
        <p:grpSpPr>
          <a:xfrm flipH="1">
            <a:off x="4600096" y="1174204"/>
            <a:ext cx="1384607" cy="4685169"/>
            <a:chOff x="4253348" y="1469607"/>
            <a:chExt cx="1384607" cy="5294344"/>
          </a:xfrm>
          <a:solidFill>
            <a:srgbClr val="E7E6E6">
              <a:lumMod val="75000"/>
            </a:srgbClr>
          </a:solidFill>
        </p:grpSpPr>
        <p:cxnSp>
          <p:nvCxnSpPr>
            <p:cNvPr id="15" name="Connecteur droit 14">
              <a:extLst>
                <a:ext uri="{FF2B5EF4-FFF2-40B4-BE49-F238E27FC236}">
                  <a16:creationId xmlns:a16="http://schemas.microsoft.com/office/drawing/2014/main" id="{924C0755-B114-7BFB-FFE8-12D3BD21D870}"/>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16" name="Connecteur droit 15">
              <a:extLst>
                <a:ext uri="{FF2B5EF4-FFF2-40B4-BE49-F238E27FC236}">
                  <a16:creationId xmlns:a16="http://schemas.microsoft.com/office/drawing/2014/main" id="{B9818E1D-56E3-A16C-915A-5B62BB826AAC}"/>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11" name="ZoneTexte 10">
            <a:extLst>
              <a:ext uri="{FF2B5EF4-FFF2-40B4-BE49-F238E27FC236}">
                <a16:creationId xmlns:a16="http://schemas.microsoft.com/office/drawing/2014/main" id="{FA69280A-9238-8875-B187-F6FBFCF602AA}"/>
              </a:ext>
            </a:extLst>
          </p:cNvPr>
          <p:cNvSpPr txBox="1"/>
          <p:nvPr>
            <p:custDataLst>
              <p:tags r:id="rId6"/>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2" name="Connecteur droit 11">
            <a:extLst>
              <a:ext uri="{FF2B5EF4-FFF2-40B4-BE49-F238E27FC236}">
                <a16:creationId xmlns:a16="http://schemas.microsoft.com/office/drawing/2014/main" id="{2ED83CA7-4118-5565-1954-A29A0CE65259}"/>
              </a:ext>
            </a:extLst>
          </p:cNvPr>
          <p:cNvCxnSpPr>
            <a:cxnSpLocks/>
          </p:cNvCxnSpPr>
          <p:nvPr>
            <p:custDataLst>
              <p:tags r:id="rId7"/>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13" name="Connecteur droit 12">
            <a:extLst>
              <a:ext uri="{FF2B5EF4-FFF2-40B4-BE49-F238E27FC236}">
                <a16:creationId xmlns:a16="http://schemas.microsoft.com/office/drawing/2014/main" id="{E0E2A0BB-0BF5-2426-3156-F305CD4801EE}"/>
              </a:ext>
            </a:extLst>
          </p:cNvPr>
          <p:cNvCxnSpPr>
            <a:cxnSpLocks/>
          </p:cNvCxnSpPr>
          <p:nvPr>
            <p:custDataLst>
              <p:tags r:id="rId8"/>
            </p:custDataLst>
          </p:nvPr>
        </p:nvCxnSpPr>
        <p:spPr>
          <a:xfrm>
            <a:off x="233611" y="2012173"/>
            <a:ext cx="4222800" cy="0"/>
          </a:xfrm>
          <a:prstGeom prst="line">
            <a:avLst/>
          </a:prstGeom>
          <a:noFill/>
          <a:ln w="19050" cap="flat" cmpd="sng" algn="ctr">
            <a:solidFill>
              <a:srgbClr val="E7E6E6">
                <a:lumMod val="50000"/>
              </a:srgbClr>
            </a:solidFill>
            <a:prstDash val="solid"/>
            <a:miter lim="800000"/>
          </a:ln>
          <a:effectLst/>
        </p:spPr>
      </p:cxnSp>
      <p:sp>
        <p:nvSpPr>
          <p:cNvPr id="14" name="ZoneTexte 13">
            <a:extLst>
              <a:ext uri="{FF2B5EF4-FFF2-40B4-BE49-F238E27FC236}">
                <a16:creationId xmlns:a16="http://schemas.microsoft.com/office/drawing/2014/main" id="{768EBDB4-8CF7-A642-1103-67439CC3223E}"/>
              </a:ext>
            </a:extLst>
          </p:cNvPr>
          <p:cNvSpPr txBox="1"/>
          <p:nvPr>
            <p:custDataLst>
              <p:tags r:id="rId9"/>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nvGrpSpPr>
          <p:cNvPr id="21" name="Groupe 20">
            <a:extLst>
              <a:ext uri="{FF2B5EF4-FFF2-40B4-BE49-F238E27FC236}">
                <a16:creationId xmlns:a16="http://schemas.microsoft.com/office/drawing/2014/main" id="{F2026F61-C94D-116C-EE6E-7B9F51A4338D}"/>
              </a:ext>
            </a:extLst>
          </p:cNvPr>
          <p:cNvGrpSpPr/>
          <p:nvPr/>
        </p:nvGrpSpPr>
        <p:grpSpPr>
          <a:xfrm>
            <a:off x="218706" y="2846814"/>
            <a:ext cx="11367725" cy="0"/>
            <a:chOff x="218706" y="2846814"/>
            <a:chExt cx="11367725" cy="0"/>
          </a:xfrm>
        </p:grpSpPr>
        <p:cxnSp>
          <p:nvCxnSpPr>
            <p:cNvPr id="22" name="Connecteur droit 21">
              <a:extLst>
                <a:ext uri="{FF2B5EF4-FFF2-40B4-BE49-F238E27FC236}">
                  <a16:creationId xmlns:a16="http://schemas.microsoft.com/office/drawing/2014/main" id="{117440EE-3F07-E038-E39B-79BD25BFC04D}"/>
                </a:ext>
              </a:extLst>
            </p:cNvPr>
            <p:cNvCxnSpPr>
              <a:cxnSpLocks/>
            </p:cNvCxnSpPr>
            <p:nvPr>
              <p:custDataLst>
                <p:tags r:id="rId25"/>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23" name="Connecteur droit 22">
              <a:extLst>
                <a:ext uri="{FF2B5EF4-FFF2-40B4-BE49-F238E27FC236}">
                  <a16:creationId xmlns:a16="http://schemas.microsoft.com/office/drawing/2014/main" id="{066FFEC8-5A93-21A2-91BD-CD0E1FD336CC}"/>
                </a:ext>
              </a:extLst>
            </p:cNvPr>
            <p:cNvCxnSpPr>
              <a:cxnSpLocks/>
            </p:cNvCxnSpPr>
            <p:nvPr>
              <p:custDataLst>
                <p:tags r:id="rId26"/>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
        <p:nvSpPr>
          <p:cNvPr id="25" name="Rectangle : coins arrondis 48">
            <a:extLst>
              <a:ext uri="{FF2B5EF4-FFF2-40B4-BE49-F238E27FC236}">
                <a16:creationId xmlns:a16="http://schemas.microsoft.com/office/drawing/2014/main" id="{19D04BE1-E4A2-F34C-3C10-8F956156F4B1}"/>
              </a:ext>
            </a:extLst>
          </p:cNvPr>
          <p:cNvSpPr/>
          <p:nvPr>
            <p:custDataLst>
              <p:tags r:id="rId10"/>
            </p:custDataLst>
          </p:nvPr>
        </p:nvSpPr>
        <p:spPr>
          <a:xfrm flipH="1">
            <a:off x="4700688" y="2053352"/>
            <a:ext cx="3581731" cy="61034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Pts val="1000"/>
              <a:buFontTx/>
              <a:buNone/>
              <a:tabLst>
                <a:tab pos="457200" algn="l"/>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Introduction dans la législation des titres ou autorisations </a:t>
            </a:r>
          </a:p>
          <a:p>
            <a:pPr marL="0" marR="0" lvl="0" indent="0" algn="l" defTabSz="914400" rtl="0" eaLnBrk="1" fontAlgn="auto" latinLnBrk="0" hangingPunct="1">
              <a:lnSpc>
                <a:spcPct val="100000"/>
              </a:lnSpc>
              <a:spcBef>
                <a:spcPts val="0"/>
              </a:spcBef>
              <a:spcAft>
                <a:spcPts val="0"/>
              </a:spcAft>
              <a:buClrTx/>
              <a:buSzPts val="1000"/>
              <a:buFontTx/>
              <a:buNone/>
              <a:tabLst>
                <a:tab pos="457200" algn="l"/>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Conditions et seuils pour la vente de surplus</a:t>
            </a:r>
          </a:p>
        </p:txBody>
      </p:sp>
      <p:sp>
        <p:nvSpPr>
          <p:cNvPr id="27" name="Rectangle : coins arrondis 48">
            <a:extLst>
              <a:ext uri="{FF2B5EF4-FFF2-40B4-BE49-F238E27FC236}">
                <a16:creationId xmlns:a16="http://schemas.microsoft.com/office/drawing/2014/main" id="{CC5D826A-A7B7-53C7-6F28-9F1F5FAB6619}"/>
              </a:ext>
            </a:extLst>
          </p:cNvPr>
          <p:cNvSpPr/>
          <p:nvPr>
            <p:custDataLst>
              <p:tags r:id="rId11"/>
            </p:custDataLst>
          </p:nvPr>
        </p:nvSpPr>
        <p:spPr>
          <a:xfrm flipH="1">
            <a:off x="4694578" y="3961479"/>
            <a:ext cx="3586020" cy="4699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Code de réseau pour la distribution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28" name="Rectangle : coins arrondis 4">
            <a:extLst>
              <a:ext uri="{FF2B5EF4-FFF2-40B4-BE49-F238E27FC236}">
                <a16:creationId xmlns:a16="http://schemas.microsoft.com/office/drawing/2014/main" id="{8E17ED36-D0B0-8EB9-30D9-7BFC2EA1B13A}"/>
              </a:ext>
            </a:extLst>
          </p:cNvPr>
          <p:cNvSpPr/>
          <p:nvPr>
            <p:custDataLst>
              <p:tags r:id="rId12"/>
            </p:custDataLst>
          </p:nvPr>
        </p:nvSpPr>
        <p:spPr>
          <a:xfrm>
            <a:off x="218707" y="3961479"/>
            <a:ext cx="4263092" cy="71816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Faiblesse du réseau de distribution le cas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échéant et de la demande  </a:t>
            </a:r>
          </a:p>
        </p:txBody>
      </p:sp>
      <p:sp>
        <p:nvSpPr>
          <p:cNvPr id="29" name="Rectangle : coins arrondis 48">
            <a:extLst>
              <a:ext uri="{FF2B5EF4-FFF2-40B4-BE49-F238E27FC236}">
                <a16:creationId xmlns:a16="http://schemas.microsoft.com/office/drawing/2014/main" id="{9B62ED6E-96C9-A0D0-BD81-0C043F96A431}"/>
              </a:ext>
            </a:extLst>
          </p:cNvPr>
          <p:cNvSpPr/>
          <p:nvPr>
            <p:custDataLst>
              <p:tags r:id="rId13"/>
            </p:custDataLst>
          </p:nvPr>
        </p:nvSpPr>
        <p:spPr>
          <a:xfrm flipH="1">
            <a:off x="8304911" y="3961479"/>
            <a:ext cx="3588786" cy="70188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Étude de demande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Recentrage des investissements sur les réseaux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30" name="Rectangle : coins arrondis 4">
            <a:extLst>
              <a:ext uri="{FF2B5EF4-FFF2-40B4-BE49-F238E27FC236}">
                <a16:creationId xmlns:a16="http://schemas.microsoft.com/office/drawing/2014/main" id="{7912DDF0-241D-D836-1150-614D7D874EBD}"/>
              </a:ext>
            </a:extLst>
          </p:cNvPr>
          <p:cNvSpPr/>
          <p:nvPr>
            <p:custDataLst>
              <p:tags r:id="rId14"/>
            </p:custDataLst>
          </p:nvPr>
        </p:nvSpPr>
        <p:spPr>
          <a:xfrm>
            <a:off x="256954" y="4875383"/>
            <a:ext cx="4263092" cy="49958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Manque d’information sur la capacité des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postes sources</a:t>
            </a:r>
          </a:p>
        </p:txBody>
      </p:sp>
      <p:sp>
        <p:nvSpPr>
          <p:cNvPr id="31" name="Rectangle : coins arrondis 48">
            <a:extLst>
              <a:ext uri="{FF2B5EF4-FFF2-40B4-BE49-F238E27FC236}">
                <a16:creationId xmlns:a16="http://schemas.microsoft.com/office/drawing/2014/main" id="{EDE09CD9-A9B2-F813-FA04-8A29A98C6F87}"/>
              </a:ext>
            </a:extLst>
          </p:cNvPr>
          <p:cNvSpPr/>
          <p:nvPr>
            <p:custDataLst>
              <p:tags r:id="rId15"/>
            </p:custDataLst>
          </p:nvPr>
        </p:nvSpPr>
        <p:spPr>
          <a:xfrm flipH="1">
            <a:off x="8304910" y="4875383"/>
            <a:ext cx="3588782" cy="74235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Mise à disposition des études sur la capacité et la localisation des postes sources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32" name="Rectangle : coins arrondis 4">
            <a:extLst>
              <a:ext uri="{FF2B5EF4-FFF2-40B4-BE49-F238E27FC236}">
                <a16:creationId xmlns:a16="http://schemas.microsoft.com/office/drawing/2014/main" id="{6928D7BD-BC59-A767-A06D-F7EED9DB9B55}"/>
              </a:ext>
            </a:extLst>
          </p:cNvPr>
          <p:cNvSpPr/>
          <p:nvPr>
            <p:custDataLst>
              <p:tags r:id="rId16"/>
            </p:custDataLst>
          </p:nvPr>
        </p:nvSpPr>
        <p:spPr>
          <a:xfrm>
            <a:off x="236573" y="2863215"/>
            <a:ext cx="4309077" cy="90863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Non-alignement des règles et des normes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techniques pour les installations 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équipements avec les standards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internationaux (incluant les normes UE)</a:t>
            </a:r>
          </a:p>
        </p:txBody>
      </p:sp>
      <p:sp>
        <p:nvSpPr>
          <p:cNvPr id="33" name="Rectangle : coins arrondis 48">
            <a:extLst>
              <a:ext uri="{FF2B5EF4-FFF2-40B4-BE49-F238E27FC236}">
                <a16:creationId xmlns:a16="http://schemas.microsoft.com/office/drawing/2014/main" id="{F2EE3E62-05B8-A108-D03B-A56723968814}"/>
              </a:ext>
            </a:extLst>
          </p:cNvPr>
          <p:cNvSpPr/>
          <p:nvPr>
            <p:custDataLst>
              <p:tags r:id="rId17"/>
            </p:custDataLst>
          </p:nvPr>
        </p:nvSpPr>
        <p:spPr>
          <a:xfrm flipH="1">
            <a:off x="8304911" y="2858656"/>
            <a:ext cx="3628159" cy="9903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Modèles de cahiers des charges par technologie à annexer aux titres intégrant l’ensemble des spécifications techniques, environnementales, sociales et administratives</a:t>
            </a: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34" name="Rectangle : coins arrondis 48">
            <a:extLst>
              <a:ext uri="{FF2B5EF4-FFF2-40B4-BE49-F238E27FC236}">
                <a16:creationId xmlns:a16="http://schemas.microsoft.com/office/drawing/2014/main" id="{053F74BC-CED3-4D93-1281-236C1B60797D}"/>
              </a:ext>
            </a:extLst>
          </p:cNvPr>
          <p:cNvSpPr/>
          <p:nvPr>
            <p:custDataLst>
              <p:tags r:id="rId18"/>
            </p:custDataLst>
          </p:nvPr>
        </p:nvSpPr>
        <p:spPr>
          <a:xfrm flipH="1">
            <a:off x="4670254" y="2858656"/>
            <a:ext cx="3610346" cy="8189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Introduction dans la réglementation de s</a:t>
            </a: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pécifications techniques claires, par technologie afin de faciliter les contrôles des installations et des équipements</a:t>
            </a:r>
            <a:r>
              <a:rPr kumimoji="0" lang="fr-FR" sz="1300" b="0" i="0" u="none" strike="noStrike" kern="1200" cap="none" spc="0" normalizeH="0" baseline="0" noProof="0" dirty="0">
                <a:ln>
                  <a:noFill/>
                </a:ln>
                <a:solidFill>
                  <a:srgbClr val="000000"/>
                </a:solidFill>
                <a:effectLst/>
                <a:highlight>
                  <a:srgbClr val="FFFF00"/>
                </a:highlight>
                <a:uLnTx/>
                <a:uFillTx/>
                <a:latin typeface="Arial" panose="020B0604020202020204" pitchFamily="34" charset="0"/>
                <a:ea typeface="+mn-ea"/>
                <a:cs typeface="Arial" panose="020B0604020202020204" pitchFamily="34" charset="0"/>
              </a:rPr>
              <a:t>	</a:t>
            </a:r>
            <a:endParaRPr kumimoji="0" lang="fr-FR" sz="1300" b="0" i="0" u="none" strike="noStrike" kern="1200" cap="none" spc="0" normalizeH="0" baseline="0" noProof="0" dirty="0">
              <a:ln>
                <a:noFill/>
              </a:ln>
              <a:solidFill>
                <a:prstClr val="white"/>
              </a:solidFill>
              <a:effectLst/>
              <a:highlight>
                <a:srgbClr val="FFFF00"/>
              </a:highlight>
              <a:uLnTx/>
              <a:uFillTx/>
              <a:latin typeface="Arial" panose="020B0604020202020204" pitchFamily="34" charset="0"/>
              <a:ea typeface="+mn-ea"/>
              <a:cs typeface="Arial" panose="020B0604020202020204" pitchFamily="34" charset="0"/>
            </a:endParaRPr>
          </a:p>
        </p:txBody>
      </p:sp>
      <p:grpSp>
        <p:nvGrpSpPr>
          <p:cNvPr id="47" name="Groupe 46">
            <a:extLst>
              <a:ext uri="{FF2B5EF4-FFF2-40B4-BE49-F238E27FC236}">
                <a16:creationId xmlns:a16="http://schemas.microsoft.com/office/drawing/2014/main" id="{5CE2180A-8DD0-EEB5-3A1A-8F8B3198F7A6}"/>
              </a:ext>
            </a:extLst>
          </p:cNvPr>
          <p:cNvGrpSpPr/>
          <p:nvPr/>
        </p:nvGrpSpPr>
        <p:grpSpPr>
          <a:xfrm>
            <a:off x="217201" y="3958880"/>
            <a:ext cx="11367725" cy="0"/>
            <a:chOff x="218706" y="2846814"/>
            <a:chExt cx="11367725" cy="0"/>
          </a:xfrm>
        </p:grpSpPr>
        <p:cxnSp>
          <p:nvCxnSpPr>
            <p:cNvPr id="48" name="Connecteur droit 47">
              <a:extLst>
                <a:ext uri="{FF2B5EF4-FFF2-40B4-BE49-F238E27FC236}">
                  <a16:creationId xmlns:a16="http://schemas.microsoft.com/office/drawing/2014/main" id="{2924B637-328A-A472-6E2C-C47F78E54B3D}"/>
                </a:ext>
              </a:extLst>
            </p:cNvPr>
            <p:cNvCxnSpPr>
              <a:cxnSpLocks/>
            </p:cNvCxnSpPr>
            <p:nvPr>
              <p:custDataLst>
                <p:tags r:id="rId23"/>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49" name="Connecteur droit 48">
              <a:extLst>
                <a:ext uri="{FF2B5EF4-FFF2-40B4-BE49-F238E27FC236}">
                  <a16:creationId xmlns:a16="http://schemas.microsoft.com/office/drawing/2014/main" id="{0763EB36-433B-72DA-3CCE-BF32F397ED8E}"/>
                </a:ext>
              </a:extLst>
            </p:cNvPr>
            <p:cNvCxnSpPr>
              <a:cxnSpLocks/>
            </p:cNvCxnSpPr>
            <p:nvPr>
              <p:custDataLst>
                <p:tags r:id="rId24"/>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grpSp>
        <p:nvGrpSpPr>
          <p:cNvPr id="50" name="Groupe 49">
            <a:extLst>
              <a:ext uri="{FF2B5EF4-FFF2-40B4-BE49-F238E27FC236}">
                <a16:creationId xmlns:a16="http://schemas.microsoft.com/office/drawing/2014/main" id="{CDC3C361-BFFC-7195-7D4C-023BF71731EB}"/>
              </a:ext>
            </a:extLst>
          </p:cNvPr>
          <p:cNvGrpSpPr/>
          <p:nvPr/>
        </p:nvGrpSpPr>
        <p:grpSpPr>
          <a:xfrm>
            <a:off x="217203" y="4873282"/>
            <a:ext cx="11367725" cy="0"/>
            <a:chOff x="218706" y="2846814"/>
            <a:chExt cx="11367725" cy="0"/>
          </a:xfrm>
        </p:grpSpPr>
        <p:cxnSp>
          <p:nvCxnSpPr>
            <p:cNvPr id="51" name="Connecteur droit 50">
              <a:extLst>
                <a:ext uri="{FF2B5EF4-FFF2-40B4-BE49-F238E27FC236}">
                  <a16:creationId xmlns:a16="http://schemas.microsoft.com/office/drawing/2014/main" id="{167782D7-B17B-8C14-1D41-63D552B4EFEC}"/>
                </a:ext>
              </a:extLst>
            </p:cNvPr>
            <p:cNvCxnSpPr>
              <a:cxnSpLocks/>
            </p:cNvCxnSpPr>
            <p:nvPr>
              <p:custDataLst>
                <p:tags r:id="rId21"/>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52" name="Connecteur droit 51">
              <a:extLst>
                <a:ext uri="{FF2B5EF4-FFF2-40B4-BE49-F238E27FC236}">
                  <a16:creationId xmlns:a16="http://schemas.microsoft.com/office/drawing/2014/main" id="{8A84AE91-B996-6880-0CA4-5CC51386544B}"/>
                </a:ext>
              </a:extLst>
            </p:cNvPr>
            <p:cNvCxnSpPr>
              <a:cxnSpLocks/>
            </p:cNvCxnSpPr>
            <p:nvPr>
              <p:custDataLst>
                <p:tags r:id="rId22"/>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
        <p:nvSpPr>
          <p:cNvPr id="53" name="Rectangle : coins arrondis 4">
            <a:extLst>
              <a:ext uri="{FF2B5EF4-FFF2-40B4-BE49-F238E27FC236}">
                <a16:creationId xmlns:a16="http://schemas.microsoft.com/office/drawing/2014/main" id="{FB08EB4B-6EBB-E5FA-9BB3-BBA3E74D0888}"/>
              </a:ext>
            </a:extLst>
          </p:cNvPr>
          <p:cNvSpPr/>
          <p:nvPr>
            <p:custDataLst>
              <p:tags r:id="rId19"/>
            </p:custDataLst>
          </p:nvPr>
        </p:nvSpPr>
        <p:spPr>
          <a:xfrm>
            <a:off x="254234" y="2033848"/>
            <a:ext cx="4263092" cy="8804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Défaut de titre ou d’autorisation spécifique à</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 vente de surplus et du seuil admissible à</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cette vente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4" name="Connecteur droit 53">
            <a:extLst>
              <a:ext uri="{FF2B5EF4-FFF2-40B4-BE49-F238E27FC236}">
                <a16:creationId xmlns:a16="http://schemas.microsoft.com/office/drawing/2014/main" id="{E77508FA-0422-5363-D8EB-D36E12C3B8D5}"/>
              </a:ext>
            </a:extLst>
          </p:cNvPr>
          <p:cNvCxnSpPr>
            <a:cxnSpLocks/>
          </p:cNvCxnSpPr>
          <p:nvPr>
            <p:custDataLst>
              <p:tags r:id="rId20"/>
            </p:custDataLst>
          </p:nvPr>
        </p:nvCxnSpPr>
        <p:spPr>
          <a:xfrm flipV="1">
            <a:off x="8280598" y="1512757"/>
            <a:ext cx="2764" cy="4337461"/>
          </a:xfrm>
          <a:prstGeom prst="line">
            <a:avLst/>
          </a:prstGeom>
          <a:noFill/>
          <a:ln w="19050" cap="flat" cmpd="sng" algn="ctr">
            <a:solidFill>
              <a:srgbClr val="4472C4">
                <a:lumMod val="60000"/>
                <a:lumOff val="40000"/>
              </a:srgbClr>
            </a:solidFill>
            <a:prstDash val="sysDot"/>
            <a:miter lim="800000"/>
          </a:ln>
          <a:effectLst/>
        </p:spPr>
      </p:cxnSp>
    </p:spTree>
    <p:extLst>
      <p:ext uri="{BB962C8B-B14F-4D97-AF65-F5344CB8AC3E}">
        <p14:creationId xmlns:p14="http://schemas.microsoft.com/office/powerpoint/2010/main" val="50476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499BE-C2D2-A054-8DFB-DEC5E642AD5B}"/>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01929FAD-DD4E-F1BA-B658-E30DC929D2AF}"/>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383BF5AF-E6B0-0358-926B-04309665430E}"/>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EF7531A4-A98D-6EC7-D627-FCF919C3431E}"/>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F64833E2-E84C-E7B8-A169-177404CB81A5}"/>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6. Commercialisateurs</a:t>
            </a:r>
          </a:p>
        </p:txBody>
      </p:sp>
      <p:sp>
        <p:nvSpPr>
          <p:cNvPr id="7" name="Rectangle 6">
            <a:extLst>
              <a:ext uri="{FF2B5EF4-FFF2-40B4-BE49-F238E27FC236}">
                <a16:creationId xmlns:a16="http://schemas.microsoft.com/office/drawing/2014/main" id="{F46C5A4F-ECDD-5ED3-8D10-69A894D41FCF}"/>
              </a:ext>
            </a:extLst>
          </p:cNvPr>
          <p:cNvSpPr>
            <a:spLocks noChangeArrowheads="1"/>
          </p:cNvSpPr>
          <p:nvPr/>
        </p:nvSpPr>
        <p:spPr bwMode="auto">
          <a:xfrm>
            <a:off x="1145279" y="3040971"/>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572A8BA8-01B9-5BA0-9C22-FEAD06A083C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51600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2468F-4486-99F4-E5D1-4FFC9A474DAB}"/>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C16D902F-0C77-AF00-5D05-CBFBE9D5AA55}"/>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ED7626E5-2CE6-A158-AD30-A950F4ED3B3A}"/>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a:ea typeface="+mn-ea"/>
                <a:cs typeface="+mn-cs"/>
              </a:rPr>
              <a:t>Opérateurs indépendants de réseaux</a:t>
            </a:r>
          </a:p>
        </p:txBody>
      </p:sp>
      <p:sp>
        <p:nvSpPr>
          <p:cNvPr id="4" name="ZoneTexte 3">
            <a:extLst>
              <a:ext uri="{FF2B5EF4-FFF2-40B4-BE49-F238E27FC236}">
                <a16:creationId xmlns:a16="http://schemas.microsoft.com/office/drawing/2014/main" id="{EAABFBA4-D4B2-BC71-7FBD-56982148B626}"/>
              </a:ext>
            </a:extLst>
          </p:cNvPr>
          <p:cNvSpPr txBox="1"/>
          <p:nvPr>
            <p:custDataLst>
              <p:tags r:id="rId2"/>
            </p:custDataLst>
          </p:nvPr>
        </p:nvSpPr>
        <p:spPr>
          <a:xfrm>
            <a:off x="6658267" y="3371672"/>
            <a:ext cx="4831109" cy="2246769"/>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Multiplication des acteurs et des technologies employées, nécessité de normes techniques claires</a:t>
            </a: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Taux de financement privé plus élevé qu’en cas de financement public </a:t>
            </a: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Mise à jour des Plans de Transport et de Distribution</a:t>
            </a: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Compétition en termes de ressources humaines entre l’Opérateur historique et les entreprises privées</a:t>
            </a:r>
          </a:p>
        </p:txBody>
      </p:sp>
      <p:sp>
        <p:nvSpPr>
          <p:cNvPr id="5" name="ZoneTexte 4">
            <a:extLst>
              <a:ext uri="{FF2B5EF4-FFF2-40B4-BE49-F238E27FC236}">
                <a16:creationId xmlns:a16="http://schemas.microsoft.com/office/drawing/2014/main" id="{DDC12C5A-0D66-72A5-CEFB-6E4E1C122277}"/>
              </a:ext>
            </a:extLst>
          </p:cNvPr>
          <p:cNvSpPr txBox="1"/>
          <p:nvPr>
            <p:custDataLst>
              <p:tags r:id="rId3"/>
            </p:custDataLst>
          </p:nvPr>
        </p:nvSpPr>
        <p:spPr>
          <a:xfrm>
            <a:off x="6658267" y="2650777"/>
            <a:ext cx="4892377"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Défis du recours aux opérateurs indépendants de réseaux</a:t>
            </a:r>
          </a:p>
        </p:txBody>
      </p:sp>
      <p:sp>
        <p:nvSpPr>
          <p:cNvPr id="6" name="ZoneTexte 5">
            <a:extLst>
              <a:ext uri="{FF2B5EF4-FFF2-40B4-BE49-F238E27FC236}">
                <a16:creationId xmlns:a16="http://schemas.microsoft.com/office/drawing/2014/main" id="{919FEF4B-6D0F-2BD5-C0BD-CD2D171D60CB}"/>
              </a:ext>
            </a:extLst>
          </p:cNvPr>
          <p:cNvSpPr txBox="1"/>
          <p:nvPr>
            <p:custDataLst>
              <p:tags r:id="rId4"/>
            </p:custDataLst>
          </p:nvPr>
        </p:nvSpPr>
        <p:spPr>
          <a:xfrm>
            <a:off x="641358" y="3381286"/>
            <a:ext cx="4836812" cy="1815882"/>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Mobilisation de l’investissement privé</a:t>
            </a: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Accélération du bouclage pour répondre à un besoin urgent d’expansion du réseau</a:t>
            </a: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
                <a:prstClr val="black"/>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Bénéfice de l’état de l’art en matière de construction de réseau</a:t>
            </a:r>
          </a:p>
          <a:p>
            <a:pPr marL="285750" marR="0" lvl="0" indent="-285750" algn="l" defTabSz="914400" rtl="0" eaLnBrk="1" fontAlgn="auto" latinLnBrk="0" hangingPunct="1">
              <a:lnSpc>
                <a:spcPct val="100000"/>
              </a:lnSpc>
              <a:spcBef>
                <a:spcPts val="0"/>
              </a:spcBef>
              <a:spcAft>
                <a:spcPts val="0"/>
              </a:spcAft>
              <a:buClr>
                <a:srgbClr val="ED7D31">
                  <a:lumMod val="5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p:txBody>
      </p:sp>
      <p:sp>
        <p:nvSpPr>
          <p:cNvPr id="7" name="ZoneTexte 6">
            <a:extLst>
              <a:ext uri="{FF2B5EF4-FFF2-40B4-BE49-F238E27FC236}">
                <a16:creationId xmlns:a16="http://schemas.microsoft.com/office/drawing/2014/main" id="{0D750290-E654-1D45-FA06-642DC2558E65}"/>
              </a:ext>
            </a:extLst>
          </p:cNvPr>
          <p:cNvSpPr txBox="1"/>
          <p:nvPr>
            <p:custDataLst>
              <p:tags r:id="rId5"/>
            </p:custDataLst>
          </p:nvPr>
        </p:nvSpPr>
        <p:spPr>
          <a:xfrm>
            <a:off x="619003" y="2664186"/>
            <a:ext cx="4859168"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Avantages du recours aux opérateurs indépendants de réseaux</a:t>
            </a:r>
          </a:p>
        </p:txBody>
      </p:sp>
      <p:cxnSp>
        <p:nvCxnSpPr>
          <p:cNvPr id="8" name="Connecteur droit 7">
            <a:extLst>
              <a:ext uri="{FF2B5EF4-FFF2-40B4-BE49-F238E27FC236}">
                <a16:creationId xmlns:a16="http://schemas.microsoft.com/office/drawing/2014/main" id="{FDC71A2F-ADEF-BB69-109F-EB8CF6EED7E2}"/>
              </a:ext>
            </a:extLst>
          </p:cNvPr>
          <p:cNvCxnSpPr>
            <a:cxnSpLocks/>
          </p:cNvCxnSpPr>
          <p:nvPr>
            <p:custDataLst>
              <p:tags r:id="rId6"/>
            </p:custDataLst>
          </p:nvPr>
        </p:nvCxnSpPr>
        <p:spPr>
          <a:xfrm>
            <a:off x="6053138" y="2761307"/>
            <a:ext cx="0" cy="3032911"/>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14" name="Image 13" descr="Une image contenant noir, obscurité&#10;&#10;Le contenu généré par l’IA peut être incorrect.">
            <a:extLst>
              <a:ext uri="{FF2B5EF4-FFF2-40B4-BE49-F238E27FC236}">
                <a16:creationId xmlns:a16="http://schemas.microsoft.com/office/drawing/2014/main" id="{BE2F147F-8D7F-BAE0-61DD-4BF43652FC0B}"/>
              </a:ext>
            </a:extLst>
          </p:cNvPr>
          <p:cNvPicPr>
            <a:picLocks noChangeAspect="1"/>
          </p:cNvPicPr>
          <p:nvPr/>
        </p:nvPicPr>
        <p:blipFill>
          <a:blip r:embed="rId9">
            <a:alphaModFix amt="50000"/>
          </a:blip>
          <a:stretch>
            <a:fillRect/>
          </a:stretch>
        </p:blipFill>
        <p:spPr>
          <a:xfrm>
            <a:off x="2469371" y="1376251"/>
            <a:ext cx="991038" cy="991038"/>
          </a:xfrm>
          <a:prstGeom prst="rect">
            <a:avLst/>
          </a:prstGeom>
        </p:spPr>
      </p:pic>
      <p:pic>
        <p:nvPicPr>
          <p:cNvPr id="15" name="Image 14">
            <a:extLst>
              <a:ext uri="{FF2B5EF4-FFF2-40B4-BE49-F238E27FC236}">
                <a16:creationId xmlns:a16="http://schemas.microsoft.com/office/drawing/2014/main" id="{32E37858-4F91-D7B6-A88C-EC15DFAE5263}"/>
              </a:ext>
            </a:extLst>
          </p:cNvPr>
          <p:cNvPicPr>
            <a:picLocks noChangeAspect="1"/>
          </p:cNvPicPr>
          <p:nvPr>
            <p:custDataLst>
              <p:tags r:id="rId7"/>
            </p:custDataLst>
          </p:nvPr>
        </p:nvPicPr>
        <p:blipFill>
          <a:blip r:embed="rId10">
            <a:alphaModFix amt="50000"/>
            <a:extLst>
              <a:ext uri="{BEBA8EAE-BF5A-486C-A8C5-ECC9F3942E4B}">
                <a14:imgProps xmlns:a14="http://schemas.microsoft.com/office/drawing/2010/main">
                  <a14:imgLayer r:embed="rId11">
                    <a14:imgEffect>
                      <a14:artisticCrisscrossEtching/>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8501502" y="1308227"/>
            <a:ext cx="1160759" cy="1160759"/>
          </a:xfrm>
          <a:prstGeom prst="rect">
            <a:avLst/>
          </a:prstGeom>
        </p:spPr>
      </p:pic>
    </p:spTree>
    <p:extLst>
      <p:ext uri="{BB962C8B-B14F-4D97-AF65-F5344CB8AC3E}">
        <p14:creationId xmlns:p14="http://schemas.microsoft.com/office/powerpoint/2010/main" val="4236423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8B93C3-D18A-ED2B-7876-0D02C4D2B577}"/>
            </a:ext>
          </a:extLst>
        </p:cNvPr>
        <p:cNvGrpSpPr/>
        <p:nvPr/>
      </p:nvGrpSpPr>
      <p:grpSpPr>
        <a:xfrm>
          <a:off x="0" y="0"/>
          <a:ext cx="0" cy="0"/>
          <a:chOff x="0" y="0"/>
          <a:chExt cx="0" cy="0"/>
        </a:xfrm>
      </p:grpSpPr>
      <p:sp>
        <p:nvSpPr>
          <p:cNvPr id="31" name="Rectangle : coins arrondis 48">
            <a:extLst>
              <a:ext uri="{FF2B5EF4-FFF2-40B4-BE49-F238E27FC236}">
                <a16:creationId xmlns:a16="http://schemas.microsoft.com/office/drawing/2014/main" id="{55B2D314-E3A0-BDBB-BCD0-FB5E6CCA8128}"/>
              </a:ext>
            </a:extLst>
          </p:cNvPr>
          <p:cNvSpPr/>
          <p:nvPr>
            <p:custDataLst>
              <p:tags r:id="rId1"/>
            </p:custDataLst>
          </p:nvPr>
        </p:nvSpPr>
        <p:spPr>
          <a:xfrm flipH="1">
            <a:off x="4701533" y="2851633"/>
            <a:ext cx="3580887" cy="8189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Introduction dans la réglementation de s</a:t>
            </a: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pécifications techniques claires, par technologie afin de faciliter les contrôles des installations et des équipements</a:t>
            </a: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fr-FR" sz="13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9" name="Rectangle : coins arrondis 4">
            <a:extLst>
              <a:ext uri="{FF2B5EF4-FFF2-40B4-BE49-F238E27FC236}">
                <a16:creationId xmlns:a16="http://schemas.microsoft.com/office/drawing/2014/main" id="{A8281733-0014-9787-68E9-8CB438925A78}"/>
              </a:ext>
            </a:extLst>
          </p:cNvPr>
          <p:cNvSpPr/>
          <p:nvPr>
            <p:custDataLst>
              <p:tags r:id="rId2"/>
            </p:custDataLst>
          </p:nvPr>
        </p:nvSpPr>
        <p:spPr>
          <a:xfrm>
            <a:off x="174275" y="2851633"/>
            <a:ext cx="4321964" cy="91404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Non-alignement des règles et des normes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techniques pour les installations 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équipements avec les standards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internationaux (incluant les normes UE)</a:t>
            </a:r>
          </a:p>
        </p:txBody>
      </p:sp>
      <p:cxnSp>
        <p:nvCxnSpPr>
          <p:cNvPr id="2" name="Connecteur droit 1">
            <a:extLst>
              <a:ext uri="{FF2B5EF4-FFF2-40B4-BE49-F238E27FC236}">
                <a16:creationId xmlns:a16="http://schemas.microsoft.com/office/drawing/2014/main" id="{2B6E9FDF-0591-9CE7-51F8-2C41A948D9BE}"/>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FA3B1234-E4E9-D47A-0734-99A9D757040B}"/>
              </a:ext>
            </a:extLst>
          </p:cNvPr>
          <p:cNvSpPr txBox="1"/>
          <p:nvPr>
            <p:custDataLst>
              <p:tags r:id="rId3"/>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potentielles au recours aux opérateurs indépendants de réseaux (1/2)</a:t>
            </a:r>
          </a:p>
        </p:txBody>
      </p:sp>
      <p:grpSp>
        <p:nvGrpSpPr>
          <p:cNvPr id="5" name="Groupe 4">
            <a:extLst>
              <a:ext uri="{FF2B5EF4-FFF2-40B4-BE49-F238E27FC236}">
                <a16:creationId xmlns:a16="http://schemas.microsoft.com/office/drawing/2014/main" id="{884227C9-C302-A8D5-6AAF-A8EFBB8DC441}"/>
              </a:ext>
            </a:extLst>
          </p:cNvPr>
          <p:cNvGrpSpPr/>
          <p:nvPr/>
        </p:nvGrpSpPr>
        <p:grpSpPr>
          <a:xfrm>
            <a:off x="233210" y="1174203"/>
            <a:ext cx="11661415" cy="5604217"/>
            <a:chOff x="233210" y="1174203"/>
            <a:chExt cx="11661415" cy="5604217"/>
          </a:xfrm>
        </p:grpSpPr>
        <p:sp>
          <p:nvSpPr>
            <p:cNvPr id="6" name="ZoneTexte 5">
              <a:extLst>
                <a:ext uri="{FF2B5EF4-FFF2-40B4-BE49-F238E27FC236}">
                  <a16:creationId xmlns:a16="http://schemas.microsoft.com/office/drawing/2014/main" id="{4A1FC66A-D6A7-F465-6673-BD661C354A3A}"/>
                </a:ext>
              </a:extLst>
            </p:cNvPr>
            <p:cNvSpPr txBox="1"/>
            <p:nvPr>
              <p:custDataLst>
                <p:tags r:id="rId20"/>
              </p:custDataLst>
            </p:nvPr>
          </p:nvSpPr>
          <p:spPr>
            <a:xfrm>
              <a:off x="233210" y="1174203"/>
              <a:ext cx="4223201" cy="338554"/>
            </a:xfrm>
            <a:prstGeom prst="rect">
              <a:avLst/>
            </a:prstGeom>
            <a:solidFill>
              <a:schemeClr val="tx1"/>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7" name="ZoneTexte 6">
              <a:extLst>
                <a:ext uri="{FF2B5EF4-FFF2-40B4-BE49-F238E27FC236}">
                  <a16:creationId xmlns:a16="http://schemas.microsoft.com/office/drawing/2014/main" id="{44B5BEEE-8963-FC42-8DC1-BF1DEF49C53D}"/>
                </a:ext>
              </a:extLst>
            </p:cNvPr>
            <p:cNvSpPr txBox="1"/>
            <p:nvPr>
              <p:custDataLst>
                <p:tags r:id="rId21"/>
              </p:custDataLst>
            </p:nvPr>
          </p:nvSpPr>
          <p:spPr>
            <a:xfrm>
              <a:off x="4673025" y="1174203"/>
              <a:ext cx="7220674" cy="338554"/>
            </a:xfrm>
            <a:prstGeom prst="rect">
              <a:avLst/>
            </a:prstGeom>
            <a:solidFill>
              <a:schemeClr val="bg2"/>
            </a:solidFill>
            <a:ln>
              <a:solidFill>
                <a:schemeClr val="bg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9" name="Groupe 8">
              <a:extLst>
                <a:ext uri="{FF2B5EF4-FFF2-40B4-BE49-F238E27FC236}">
                  <a16:creationId xmlns:a16="http://schemas.microsoft.com/office/drawing/2014/main" id="{6E6362BD-6B86-87F2-454A-A3D67183ED57}"/>
                </a:ext>
              </a:extLst>
            </p:cNvPr>
            <p:cNvGrpSpPr/>
            <p:nvPr>
              <p:custDataLst>
                <p:tags r:id="rId22"/>
              </p:custDataLst>
            </p:nvPr>
          </p:nvGrpSpPr>
          <p:grpSpPr>
            <a:xfrm>
              <a:off x="3125536" y="1185153"/>
              <a:ext cx="1384607" cy="5593266"/>
              <a:chOff x="4100948" y="1317207"/>
              <a:chExt cx="1384607" cy="5294344"/>
            </a:xfrm>
          </p:grpSpPr>
          <p:cxnSp>
            <p:nvCxnSpPr>
              <p:cNvPr id="17" name="Connecteur droit 16">
                <a:extLst>
                  <a:ext uri="{FF2B5EF4-FFF2-40B4-BE49-F238E27FC236}">
                    <a16:creationId xmlns:a16="http://schemas.microsoft.com/office/drawing/2014/main" id="{48BAB537-1F10-D757-9DF9-57D41B8C1D7C}"/>
                  </a:ext>
                </a:extLst>
              </p:cNvPr>
              <p:cNvCxnSpPr/>
              <p:nvPr/>
            </p:nvCxnSpPr>
            <p:spPr>
              <a:xfrm>
                <a:off x="5476314" y="1317207"/>
                <a:ext cx="0" cy="5283999"/>
              </a:xfrm>
              <a:prstGeom prst="line">
                <a:avLst/>
              </a:prstGeom>
              <a:solidFill>
                <a:schemeClr val="tx1"/>
              </a:solidFill>
              <a:ln w="28575" cap="flat" cmpd="sng" algn="ctr">
                <a:solidFill>
                  <a:srgbClr val="E7E6E6">
                    <a:lumMod val="50000"/>
                  </a:srgbClr>
                </a:solidFill>
                <a:prstDash val="solid"/>
                <a:miter lim="800000"/>
              </a:ln>
              <a:effectLst/>
            </p:spPr>
          </p:cxnSp>
          <p:cxnSp>
            <p:nvCxnSpPr>
              <p:cNvPr id="18" name="Connecteur droit 17">
                <a:extLst>
                  <a:ext uri="{FF2B5EF4-FFF2-40B4-BE49-F238E27FC236}">
                    <a16:creationId xmlns:a16="http://schemas.microsoft.com/office/drawing/2014/main" id="{C7D947DA-B094-16A1-7BAF-A88D4631F47D}"/>
                  </a:ext>
                </a:extLst>
              </p:cNvPr>
              <p:cNvCxnSpPr/>
              <p:nvPr/>
            </p:nvCxnSpPr>
            <p:spPr>
              <a:xfrm flipH="1">
                <a:off x="4100948" y="6611551"/>
                <a:ext cx="1384607" cy="0"/>
              </a:xfrm>
              <a:prstGeom prst="line">
                <a:avLst/>
              </a:prstGeom>
              <a:solidFill>
                <a:schemeClr val="tx1"/>
              </a:solidFill>
              <a:ln w="28575" cap="flat" cmpd="sng" algn="ctr">
                <a:solidFill>
                  <a:srgbClr val="E7E6E6">
                    <a:lumMod val="50000"/>
                  </a:srgbClr>
                </a:solidFill>
                <a:prstDash val="solid"/>
                <a:miter lim="800000"/>
              </a:ln>
              <a:effectLst/>
            </p:spPr>
          </p:cxnSp>
        </p:grpSp>
        <p:grpSp>
          <p:nvGrpSpPr>
            <p:cNvPr id="10" name="Groupe 9">
              <a:extLst>
                <a:ext uri="{FF2B5EF4-FFF2-40B4-BE49-F238E27FC236}">
                  <a16:creationId xmlns:a16="http://schemas.microsoft.com/office/drawing/2014/main" id="{9DA79DF7-D9DA-280A-7B79-8CEBF4709757}"/>
                </a:ext>
              </a:extLst>
            </p:cNvPr>
            <p:cNvGrpSpPr/>
            <p:nvPr>
              <p:custDataLst>
                <p:tags r:id="rId23"/>
              </p:custDataLst>
            </p:nvPr>
          </p:nvGrpSpPr>
          <p:grpSpPr>
            <a:xfrm flipH="1">
              <a:off x="4600097" y="1174204"/>
              <a:ext cx="1384607" cy="5604216"/>
              <a:chOff x="4253348" y="1469607"/>
              <a:chExt cx="1384607" cy="5294344"/>
            </a:xfrm>
            <a:solidFill>
              <a:srgbClr val="E7E6E6">
                <a:lumMod val="75000"/>
              </a:srgbClr>
            </a:solidFill>
          </p:grpSpPr>
          <p:cxnSp>
            <p:nvCxnSpPr>
              <p:cNvPr id="15" name="Connecteur droit 14">
                <a:extLst>
                  <a:ext uri="{FF2B5EF4-FFF2-40B4-BE49-F238E27FC236}">
                    <a16:creationId xmlns:a16="http://schemas.microsoft.com/office/drawing/2014/main" id="{0DDD69EE-6DDA-C211-41C7-7AFDFA73BA77}"/>
                  </a:ext>
                </a:extLst>
              </p:cNvPr>
              <p:cNvCxnSpPr/>
              <p:nvPr/>
            </p:nvCxnSpPr>
            <p:spPr>
              <a:xfrm>
                <a:off x="5628714" y="1469607"/>
                <a:ext cx="0" cy="5283999"/>
              </a:xfrm>
              <a:prstGeom prst="line">
                <a:avLst/>
              </a:prstGeom>
              <a:solidFill>
                <a:schemeClr val="bg2"/>
              </a:solidFill>
              <a:ln w="28575" cap="flat" cmpd="sng" algn="ctr">
                <a:solidFill>
                  <a:schemeClr val="bg2"/>
                </a:solidFill>
                <a:prstDash val="solid"/>
                <a:miter lim="800000"/>
              </a:ln>
              <a:effectLst/>
            </p:spPr>
          </p:cxnSp>
          <p:cxnSp>
            <p:nvCxnSpPr>
              <p:cNvPr id="16" name="Connecteur droit 15">
                <a:extLst>
                  <a:ext uri="{FF2B5EF4-FFF2-40B4-BE49-F238E27FC236}">
                    <a16:creationId xmlns:a16="http://schemas.microsoft.com/office/drawing/2014/main" id="{B7F0569D-01B2-1004-B5AF-13FBCFB507EA}"/>
                  </a:ext>
                </a:extLst>
              </p:cNvPr>
              <p:cNvCxnSpPr/>
              <p:nvPr/>
            </p:nvCxnSpPr>
            <p:spPr>
              <a:xfrm flipH="1">
                <a:off x="4253348" y="6763951"/>
                <a:ext cx="1384607" cy="0"/>
              </a:xfrm>
              <a:prstGeom prst="line">
                <a:avLst/>
              </a:prstGeom>
              <a:solidFill>
                <a:schemeClr val="bg2"/>
              </a:solidFill>
              <a:ln w="28575" cap="flat" cmpd="sng" algn="ctr">
                <a:solidFill>
                  <a:schemeClr val="bg2"/>
                </a:solidFill>
                <a:prstDash val="solid"/>
                <a:miter lim="800000"/>
              </a:ln>
              <a:effectLst/>
            </p:spPr>
          </p:cxnSp>
        </p:grpSp>
        <p:sp>
          <p:nvSpPr>
            <p:cNvPr id="11" name="ZoneTexte 10">
              <a:extLst>
                <a:ext uri="{FF2B5EF4-FFF2-40B4-BE49-F238E27FC236}">
                  <a16:creationId xmlns:a16="http://schemas.microsoft.com/office/drawing/2014/main" id="{0694B038-6451-6CE0-BB6F-5364144FE9A4}"/>
                </a:ext>
              </a:extLst>
            </p:cNvPr>
            <p:cNvSpPr txBox="1"/>
            <p:nvPr>
              <p:custDataLst>
                <p:tags r:id="rId24"/>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2" name="Connecteur droit 11">
              <a:extLst>
                <a:ext uri="{FF2B5EF4-FFF2-40B4-BE49-F238E27FC236}">
                  <a16:creationId xmlns:a16="http://schemas.microsoft.com/office/drawing/2014/main" id="{52299178-82A4-1026-5E00-D5DC15862676}"/>
                </a:ext>
              </a:extLst>
            </p:cNvPr>
            <p:cNvCxnSpPr>
              <a:cxnSpLocks/>
            </p:cNvCxnSpPr>
            <p:nvPr>
              <p:custDataLst>
                <p:tags r:id="rId25"/>
              </p:custDataLst>
            </p:nvPr>
          </p:nvCxnSpPr>
          <p:spPr>
            <a:xfrm flipV="1">
              <a:off x="4673025" y="2012173"/>
              <a:ext cx="7221600" cy="21676"/>
            </a:xfrm>
            <a:prstGeom prst="line">
              <a:avLst/>
            </a:prstGeom>
            <a:solidFill>
              <a:schemeClr val="bg2"/>
            </a:solidFill>
            <a:ln w="19050" cap="flat" cmpd="sng" algn="ctr">
              <a:solidFill>
                <a:schemeClr val="bg2"/>
              </a:solidFill>
              <a:prstDash val="solid"/>
              <a:miter lim="800000"/>
            </a:ln>
            <a:effectLst/>
          </p:spPr>
        </p:cxnSp>
        <p:cxnSp>
          <p:nvCxnSpPr>
            <p:cNvPr id="13" name="Connecteur droit 12">
              <a:extLst>
                <a:ext uri="{FF2B5EF4-FFF2-40B4-BE49-F238E27FC236}">
                  <a16:creationId xmlns:a16="http://schemas.microsoft.com/office/drawing/2014/main" id="{110173F0-8269-CC72-163B-54A85C91561F}"/>
                </a:ext>
              </a:extLst>
            </p:cNvPr>
            <p:cNvCxnSpPr>
              <a:cxnSpLocks/>
            </p:cNvCxnSpPr>
            <p:nvPr>
              <p:custDataLst>
                <p:tags r:id="rId26"/>
              </p:custDataLst>
            </p:nvPr>
          </p:nvCxnSpPr>
          <p:spPr>
            <a:xfrm>
              <a:off x="233611" y="2012173"/>
              <a:ext cx="4222800" cy="0"/>
            </a:xfrm>
            <a:prstGeom prst="line">
              <a:avLst/>
            </a:prstGeom>
            <a:noFill/>
            <a:ln w="19050" cap="flat" cmpd="sng" algn="ctr">
              <a:solidFill>
                <a:schemeClr val="tx1"/>
              </a:solidFill>
              <a:prstDash val="solid"/>
              <a:miter lim="800000"/>
            </a:ln>
            <a:effectLst/>
          </p:spPr>
        </p:cxnSp>
        <p:sp>
          <p:nvSpPr>
            <p:cNvPr id="14" name="ZoneTexte 13">
              <a:extLst>
                <a:ext uri="{FF2B5EF4-FFF2-40B4-BE49-F238E27FC236}">
                  <a16:creationId xmlns:a16="http://schemas.microsoft.com/office/drawing/2014/main" id="{C0FBDDD6-FA7D-DAF3-E797-DE9F75B036F0}"/>
                </a:ext>
              </a:extLst>
            </p:cNvPr>
            <p:cNvSpPr txBox="1"/>
            <p:nvPr>
              <p:custDataLst>
                <p:tags r:id="rId27"/>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grpSp>
        <p:nvGrpSpPr>
          <p:cNvPr id="21" name="Groupe 20">
            <a:extLst>
              <a:ext uri="{FF2B5EF4-FFF2-40B4-BE49-F238E27FC236}">
                <a16:creationId xmlns:a16="http://schemas.microsoft.com/office/drawing/2014/main" id="{B0D548AB-E094-F4BE-1B83-45172A0ADF62}"/>
              </a:ext>
            </a:extLst>
          </p:cNvPr>
          <p:cNvGrpSpPr/>
          <p:nvPr/>
        </p:nvGrpSpPr>
        <p:grpSpPr>
          <a:xfrm>
            <a:off x="218706" y="2846814"/>
            <a:ext cx="11367725" cy="0"/>
            <a:chOff x="218706" y="2846814"/>
            <a:chExt cx="11367725" cy="0"/>
          </a:xfrm>
        </p:grpSpPr>
        <p:cxnSp>
          <p:nvCxnSpPr>
            <p:cNvPr id="22" name="Connecteur droit 21">
              <a:extLst>
                <a:ext uri="{FF2B5EF4-FFF2-40B4-BE49-F238E27FC236}">
                  <a16:creationId xmlns:a16="http://schemas.microsoft.com/office/drawing/2014/main" id="{82CFC64D-7AD6-5DCD-6223-1663D17636CF}"/>
                </a:ext>
              </a:extLst>
            </p:cNvPr>
            <p:cNvCxnSpPr>
              <a:cxnSpLocks/>
            </p:cNvCxnSpPr>
            <p:nvPr>
              <p:custDataLst>
                <p:tags r:id="rId18"/>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23" name="Connecteur droit 22">
              <a:extLst>
                <a:ext uri="{FF2B5EF4-FFF2-40B4-BE49-F238E27FC236}">
                  <a16:creationId xmlns:a16="http://schemas.microsoft.com/office/drawing/2014/main" id="{C5D8A4FC-8994-4946-0AC9-D2D639C26934}"/>
                </a:ext>
              </a:extLst>
            </p:cNvPr>
            <p:cNvCxnSpPr>
              <a:cxnSpLocks/>
            </p:cNvCxnSpPr>
            <p:nvPr>
              <p:custDataLst>
                <p:tags r:id="rId19"/>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sp>
        <p:nvSpPr>
          <p:cNvPr id="24" name="Rectangle : coins arrondis 4">
            <a:extLst>
              <a:ext uri="{FF2B5EF4-FFF2-40B4-BE49-F238E27FC236}">
                <a16:creationId xmlns:a16="http://schemas.microsoft.com/office/drawing/2014/main" id="{C78C6973-7860-7820-57EE-C6BDDD014B1B}"/>
              </a:ext>
            </a:extLst>
          </p:cNvPr>
          <p:cNvSpPr/>
          <p:nvPr>
            <p:custDataLst>
              <p:tags r:id="rId4"/>
            </p:custDataLst>
          </p:nvPr>
        </p:nvSpPr>
        <p:spPr>
          <a:xfrm>
            <a:off x="174275" y="2034160"/>
            <a:ext cx="4321964" cy="4754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Transport d’électricité, </a:t>
            </a:r>
            <a:r>
              <a:rPr kumimoji="0" lang="fr-FR" sz="1400" b="1" i="0" u="none" strike="noStrike" kern="1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monopole naturel</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Rectangle : coins arrondis 30">
            <a:extLst>
              <a:ext uri="{FF2B5EF4-FFF2-40B4-BE49-F238E27FC236}">
                <a16:creationId xmlns:a16="http://schemas.microsoft.com/office/drawing/2014/main" id="{DCDCCEAB-949D-1934-08C8-E73D9C104D42}"/>
              </a:ext>
            </a:extLst>
          </p:cNvPr>
          <p:cNvSpPr/>
          <p:nvPr>
            <p:custDataLst>
              <p:tags r:id="rId5"/>
            </p:custDataLst>
          </p:nvPr>
        </p:nvSpPr>
        <p:spPr>
          <a:xfrm>
            <a:off x="174275" y="5569430"/>
            <a:ext cx="4321964" cy="6224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base" latinLnBrk="0" hangingPunct="1">
              <a:lnSpc>
                <a:spcPct val="100000"/>
              </a:lnSpc>
              <a:spcBef>
                <a:spcPct val="0"/>
              </a:spcBef>
              <a:spcAft>
                <a:spcPts val="300"/>
              </a:spcAft>
              <a:buClrTx/>
              <a:buSzTx/>
              <a:buFontTx/>
              <a:buNone/>
              <a:tabLst/>
              <a:defRPr/>
            </a:pPr>
            <a:r>
              <a:rPr kumimoji="0" lang="fr-FR" sz="1400" b="1" i="0" u="none" strike="noStrike" kern="1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Défaut de règles relatives à la sécurité et la</a:t>
            </a:r>
          </a:p>
          <a:p>
            <a:pPr marL="0" marR="0" lvl="0" indent="0" algn="l" defTabSz="914400" rtl="0" eaLnBrk="1" fontAlgn="base" latinLnBrk="0" hangingPunct="1">
              <a:lnSpc>
                <a:spcPct val="100000"/>
              </a:lnSpc>
              <a:spcBef>
                <a:spcPct val="0"/>
              </a:spcBef>
              <a:spcAft>
                <a:spcPts val="300"/>
              </a:spcAft>
              <a:buClrTx/>
              <a:buSzTx/>
              <a:buFontTx/>
              <a:buNone/>
              <a:tabLst/>
              <a:defRPr/>
            </a:pPr>
            <a:r>
              <a:rPr kumimoji="0" lang="fr-FR" sz="1400" b="1" i="0" u="none" strike="noStrike" kern="1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stabilité du système</a:t>
            </a:r>
          </a:p>
        </p:txBody>
      </p:sp>
      <p:sp>
        <p:nvSpPr>
          <p:cNvPr id="26" name="Rectangle : coins arrondis 48">
            <a:extLst>
              <a:ext uri="{FF2B5EF4-FFF2-40B4-BE49-F238E27FC236}">
                <a16:creationId xmlns:a16="http://schemas.microsoft.com/office/drawing/2014/main" id="{5AC0E62F-B3AD-D6BC-CF28-4C22D4211162}"/>
              </a:ext>
            </a:extLst>
          </p:cNvPr>
          <p:cNvSpPr/>
          <p:nvPr>
            <p:custDataLst>
              <p:tags r:id="rId6"/>
            </p:custDataLst>
          </p:nvPr>
        </p:nvSpPr>
        <p:spPr>
          <a:xfrm flipH="1">
            <a:off x="4701533" y="5569430"/>
            <a:ext cx="3580881" cy="34243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Code de réseau</a:t>
            </a:r>
            <a:endPar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7" name="Rectangle : coins arrondis 48">
            <a:extLst>
              <a:ext uri="{FF2B5EF4-FFF2-40B4-BE49-F238E27FC236}">
                <a16:creationId xmlns:a16="http://schemas.microsoft.com/office/drawing/2014/main" id="{FDB5AB18-BF95-342D-A102-E845B262F95B}"/>
              </a:ext>
            </a:extLst>
          </p:cNvPr>
          <p:cNvSpPr/>
          <p:nvPr>
            <p:custDataLst>
              <p:tags r:id="rId7"/>
            </p:custDataLst>
          </p:nvPr>
        </p:nvSpPr>
        <p:spPr>
          <a:xfrm flipH="1">
            <a:off x="8326465" y="2034160"/>
            <a:ext cx="3566292" cy="8023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Contrats PPP gagnant-gagnant par exemple a</a:t>
            </a: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rrangement limité à la construction des lignes avec transfert de propriété</a:t>
            </a:r>
          </a:p>
        </p:txBody>
      </p:sp>
      <p:sp>
        <p:nvSpPr>
          <p:cNvPr id="28" name="Rectangle : coins arrondis 48">
            <a:extLst>
              <a:ext uri="{FF2B5EF4-FFF2-40B4-BE49-F238E27FC236}">
                <a16:creationId xmlns:a16="http://schemas.microsoft.com/office/drawing/2014/main" id="{37BA724C-DDE3-F519-3148-D6DC47EEC1EE}"/>
              </a:ext>
            </a:extLst>
          </p:cNvPr>
          <p:cNvSpPr/>
          <p:nvPr>
            <p:custDataLst>
              <p:tags r:id="rId8"/>
            </p:custDataLst>
          </p:nvPr>
        </p:nvSpPr>
        <p:spPr>
          <a:xfrm flipH="1">
            <a:off x="4701533" y="2034160"/>
            <a:ext cx="3580888" cy="54273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Cadrage législatif et réglementaire de la participation du secteur privé</a:t>
            </a:r>
          </a:p>
        </p:txBody>
      </p:sp>
      <p:sp>
        <p:nvSpPr>
          <p:cNvPr id="30" name="Rectangle : coins arrondis 48">
            <a:extLst>
              <a:ext uri="{FF2B5EF4-FFF2-40B4-BE49-F238E27FC236}">
                <a16:creationId xmlns:a16="http://schemas.microsoft.com/office/drawing/2014/main" id="{7D7CB201-B1D9-C3FF-427A-659A24397699}"/>
              </a:ext>
            </a:extLst>
          </p:cNvPr>
          <p:cNvSpPr/>
          <p:nvPr>
            <p:custDataLst>
              <p:tags r:id="rId9"/>
            </p:custDataLst>
          </p:nvPr>
        </p:nvSpPr>
        <p:spPr>
          <a:xfrm flipH="1">
            <a:off x="8320882" y="2851633"/>
            <a:ext cx="3572816" cy="9903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Modèles de cahiers des charges par technologie à annexer aux titres intégrant l’ensemble des spécifications techniques, environnementales, sociales et administratives</a:t>
            </a: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32" name="Rectangle : coins arrondis 4">
            <a:extLst>
              <a:ext uri="{FF2B5EF4-FFF2-40B4-BE49-F238E27FC236}">
                <a16:creationId xmlns:a16="http://schemas.microsoft.com/office/drawing/2014/main" id="{D849C1A6-0D48-64C1-BFE4-08885942FB1C}"/>
              </a:ext>
            </a:extLst>
          </p:cNvPr>
          <p:cNvSpPr/>
          <p:nvPr>
            <p:custDataLst>
              <p:tags r:id="rId10"/>
            </p:custDataLst>
          </p:nvPr>
        </p:nvSpPr>
        <p:spPr>
          <a:xfrm>
            <a:off x="174274" y="3996921"/>
            <a:ext cx="4321964" cy="75048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Risque de contrats</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non bancables : clauses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défavorables absence de garanties, partage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des risques déséquilibrés</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3" name="Rectangle : coins arrondis 48">
            <a:extLst>
              <a:ext uri="{FF2B5EF4-FFF2-40B4-BE49-F238E27FC236}">
                <a16:creationId xmlns:a16="http://schemas.microsoft.com/office/drawing/2014/main" id="{B1747E0A-1DF9-3548-B43D-A5057E1C3CFA}"/>
              </a:ext>
            </a:extLst>
          </p:cNvPr>
          <p:cNvSpPr/>
          <p:nvPr>
            <p:custDataLst>
              <p:tags r:id="rId11"/>
            </p:custDataLst>
          </p:nvPr>
        </p:nvSpPr>
        <p:spPr>
          <a:xfrm flipH="1">
            <a:off x="4701533" y="3996921"/>
            <a:ext cx="3603380" cy="4699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Rapatriement des fonds </a:t>
            </a:r>
          </a:p>
        </p:txBody>
      </p:sp>
      <p:sp>
        <p:nvSpPr>
          <p:cNvPr id="34" name="Rectangle : coins arrondis 48">
            <a:extLst>
              <a:ext uri="{FF2B5EF4-FFF2-40B4-BE49-F238E27FC236}">
                <a16:creationId xmlns:a16="http://schemas.microsoft.com/office/drawing/2014/main" id="{392C74BF-0A2F-6AFA-96F0-F2FDE263EC76}"/>
              </a:ext>
            </a:extLst>
          </p:cNvPr>
          <p:cNvSpPr/>
          <p:nvPr>
            <p:custDataLst>
              <p:tags r:id="rId12"/>
            </p:custDataLst>
          </p:nvPr>
        </p:nvSpPr>
        <p:spPr>
          <a:xfrm flipH="1">
            <a:off x="8299921" y="3996921"/>
            <a:ext cx="3592836" cy="10301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Contrats en ligne avec les bonnes pratiques internationales</a:t>
            </a: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et validés par les autorités</a:t>
            </a:r>
          </a:p>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Détermination de clauses claires (disponibilité réseau, résolution des litiges, partage des risques)</a:t>
            </a:r>
          </a:p>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Garanties pour les taux de change ou contrat en devises</a:t>
            </a:r>
          </a:p>
        </p:txBody>
      </p:sp>
      <p:grpSp>
        <p:nvGrpSpPr>
          <p:cNvPr id="35" name="Groupe 34">
            <a:extLst>
              <a:ext uri="{FF2B5EF4-FFF2-40B4-BE49-F238E27FC236}">
                <a16:creationId xmlns:a16="http://schemas.microsoft.com/office/drawing/2014/main" id="{6A8CCC70-910A-C357-E6CC-93745FCDB44F}"/>
              </a:ext>
            </a:extLst>
          </p:cNvPr>
          <p:cNvGrpSpPr/>
          <p:nvPr/>
        </p:nvGrpSpPr>
        <p:grpSpPr>
          <a:xfrm>
            <a:off x="218706" y="3970837"/>
            <a:ext cx="11367725" cy="0"/>
            <a:chOff x="218706" y="2846814"/>
            <a:chExt cx="11367725" cy="0"/>
          </a:xfrm>
        </p:grpSpPr>
        <p:cxnSp>
          <p:nvCxnSpPr>
            <p:cNvPr id="37" name="Connecteur droit 36">
              <a:extLst>
                <a:ext uri="{FF2B5EF4-FFF2-40B4-BE49-F238E27FC236}">
                  <a16:creationId xmlns:a16="http://schemas.microsoft.com/office/drawing/2014/main" id="{DD03A035-71FE-A96D-869E-4F531215C45F}"/>
                </a:ext>
              </a:extLst>
            </p:cNvPr>
            <p:cNvCxnSpPr>
              <a:cxnSpLocks/>
            </p:cNvCxnSpPr>
            <p:nvPr>
              <p:custDataLst>
                <p:tags r:id="rId16"/>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38" name="Connecteur droit 37">
              <a:extLst>
                <a:ext uri="{FF2B5EF4-FFF2-40B4-BE49-F238E27FC236}">
                  <a16:creationId xmlns:a16="http://schemas.microsoft.com/office/drawing/2014/main" id="{820DF15A-CD15-8F26-D417-A9E882B42165}"/>
                </a:ext>
              </a:extLst>
            </p:cNvPr>
            <p:cNvCxnSpPr>
              <a:cxnSpLocks/>
            </p:cNvCxnSpPr>
            <p:nvPr>
              <p:custDataLst>
                <p:tags r:id="rId17"/>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grpSp>
        <p:nvGrpSpPr>
          <p:cNvPr id="39" name="Groupe 38">
            <a:extLst>
              <a:ext uri="{FF2B5EF4-FFF2-40B4-BE49-F238E27FC236}">
                <a16:creationId xmlns:a16="http://schemas.microsoft.com/office/drawing/2014/main" id="{7439078B-5C0E-8C70-140E-0D64F96D91D2}"/>
              </a:ext>
            </a:extLst>
          </p:cNvPr>
          <p:cNvGrpSpPr/>
          <p:nvPr/>
        </p:nvGrpSpPr>
        <p:grpSpPr>
          <a:xfrm>
            <a:off x="219876" y="5558647"/>
            <a:ext cx="11367725" cy="0"/>
            <a:chOff x="218706" y="2846814"/>
            <a:chExt cx="11367725" cy="0"/>
          </a:xfrm>
        </p:grpSpPr>
        <p:cxnSp>
          <p:nvCxnSpPr>
            <p:cNvPr id="40" name="Connecteur droit 39">
              <a:extLst>
                <a:ext uri="{FF2B5EF4-FFF2-40B4-BE49-F238E27FC236}">
                  <a16:creationId xmlns:a16="http://schemas.microsoft.com/office/drawing/2014/main" id="{ADC57F57-224B-EB49-2DA4-3466EE783FB5}"/>
                </a:ext>
              </a:extLst>
            </p:cNvPr>
            <p:cNvCxnSpPr>
              <a:cxnSpLocks/>
            </p:cNvCxnSpPr>
            <p:nvPr>
              <p:custDataLst>
                <p:tags r:id="rId14"/>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41" name="Connecteur droit 40">
              <a:extLst>
                <a:ext uri="{FF2B5EF4-FFF2-40B4-BE49-F238E27FC236}">
                  <a16:creationId xmlns:a16="http://schemas.microsoft.com/office/drawing/2014/main" id="{58D6F455-EB41-73CE-4A1C-151A041E1AA8}"/>
                </a:ext>
              </a:extLst>
            </p:cNvPr>
            <p:cNvCxnSpPr>
              <a:cxnSpLocks/>
            </p:cNvCxnSpPr>
            <p:nvPr>
              <p:custDataLst>
                <p:tags r:id="rId15"/>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cxnSp>
        <p:nvCxnSpPr>
          <p:cNvPr id="42" name="Connecteur droit 41">
            <a:extLst>
              <a:ext uri="{FF2B5EF4-FFF2-40B4-BE49-F238E27FC236}">
                <a16:creationId xmlns:a16="http://schemas.microsoft.com/office/drawing/2014/main" id="{224199F5-247D-82F4-37C2-FDB584CB3C80}"/>
              </a:ext>
            </a:extLst>
          </p:cNvPr>
          <p:cNvCxnSpPr>
            <a:cxnSpLocks/>
          </p:cNvCxnSpPr>
          <p:nvPr>
            <p:custDataLst>
              <p:tags r:id="rId13"/>
            </p:custDataLst>
          </p:nvPr>
        </p:nvCxnSpPr>
        <p:spPr>
          <a:xfrm flipV="1">
            <a:off x="8282421" y="1512757"/>
            <a:ext cx="941" cy="5168700"/>
          </a:xfrm>
          <a:prstGeom prst="line">
            <a:avLst/>
          </a:prstGeom>
          <a:noFill/>
          <a:ln w="19050" cap="flat" cmpd="sng" algn="ctr">
            <a:solidFill>
              <a:schemeClr val="bg2"/>
            </a:solidFill>
            <a:prstDash val="sysDot"/>
            <a:miter lim="800000"/>
          </a:ln>
          <a:effectLst/>
        </p:spPr>
      </p:cxnSp>
    </p:spTree>
    <p:extLst>
      <p:ext uri="{BB962C8B-B14F-4D97-AF65-F5344CB8AC3E}">
        <p14:creationId xmlns:p14="http://schemas.microsoft.com/office/powerpoint/2010/main" val="4273666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63B19-58AA-FC0A-D346-D574DF352D86}"/>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B4D5C78A-F9A0-9F79-E590-EF1A940FCC1E}"/>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513F495F-B81C-F16D-2F62-F33CF1901F1D}"/>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potentielles au recours aux opérateurs indépendants de réseaux (2/2)</a:t>
            </a:r>
          </a:p>
        </p:txBody>
      </p:sp>
      <p:sp>
        <p:nvSpPr>
          <p:cNvPr id="6" name="ZoneTexte 5">
            <a:extLst>
              <a:ext uri="{FF2B5EF4-FFF2-40B4-BE49-F238E27FC236}">
                <a16:creationId xmlns:a16="http://schemas.microsoft.com/office/drawing/2014/main" id="{35DD2E4E-E325-48EE-02BA-76992762537E}"/>
              </a:ext>
            </a:extLst>
          </p:cNvPr>
          <p:cNvSpPr txBox="1"/>
          <p:nvPr>
            <p:custDataLst>
              <p:tags r:id="rId2"/>
            </p:custDataLst>
          </p:nvPr>
        </p:nvSpPr>
        <p:spPr>
          <a:xfrm>
            <a:off x="233210" y="1174203"/>
            <a:ext cx="4223201" cy="338554"/>
          </a:xfrm>
          <a:prstGeom prst="rect">
            <a:avLst/>
          </a:prstGeom>
          <a:solidFill>
            <a:schemeClr val="tx1"/>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7" name="ZoneTexte 6">
            <a:extLst>
              <a:ext uri="{FF2B5EF4-FFF2-40B4-BE49-F238E27FC236}">
                <a16:creationId xmlns:a16="http://schemas.microsoft.com/office/drawing/2014/main" id="{75EBECFD-9A2A-A972-FE04-0940BE240EF1}"/>
              </a:ext>
            </a:extLst>
          </p:cNvPr>
          <p:cNvSpPr txBox="1"/>
          <p:nvPr>
            <p:custDataLst>
              <p:tags r:id="rId3"/>
            </p:custDataLst>
          </p:nvPr>
        </p:nvSpPr>
        <p:spPr>
          <a:xfrm>
            <a:off x="4673025" y="1174203"/>
            <a:ext cx="7220674" cy="338554"/>
          </a:xfrm>
          <a:prstGeom prst="rect">
            <a:avLst/>
          </a:prstGeom>
          <a:solidFill>
            <a:schemeClr val="bg2"/>
          </a:solidFill>
          <a:ln>
            <a:solidFill>
              <a:schemeClr val="bg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9" name="Groupe 8">
            <a:extLst>
              <a:ext uri="{FF2B5EF4-FFF2-40B4-BE49-F238E27FC236}">
                <a16:creationId xmlns:a16="http://schemas.microsoft.com/office/drawing/2014/main" id="{88730F72-B589-5E0E-90CA-258CC1580A48}"/>
              </a:ext>
            </a:extLst>
          </p:cNvPr>
          <p:cNvGrpSpPr/>
          <p:nvPr>
            <p:custDataLst>
              <p:tags r:id="rId4"/>
            </p:custDataLst>
          </p:nvPr>
        </p:nvGrpSpPr>
        <p:grpSpPr>
          <a:xfrm>
            <a:off x="3125536" y="1185153"/>
            <a:ext cx="1384607" cy="4500779"/>
            <a:chOff x="4100948" y="1317207"/>
            <a:chExt cx="1384607" cy="5294344"/>
          </a:xfrm>
          <a:solidFill>
            <a:schemeClr val="tx1"/>
          </a:solidFill>
        </p:grpSpPr>
        <p:cxnSp>
          <p:nvCxnSpPr>
            <p:cNvPr id="17" name="Connecteur droit 16">
              <a:extLst>
                <a:ext uri="{FF2B5EF4-FFF2-40B4-BE49-F238E27FC236}">
                  <a16:creationId xmlns:a16="http://schemas.microsoft.com/office/drawing/2014/main" id="{2C196B99-86E2-9284-5A28-669B0902FC16}"/>
                </a:ext>
              </a:extLst>
            </p:cNvPr>
            <p:cNvCxnSpPr/>
            <p:nvPr/>
          </p:nvCxnSpPr>
          <p:spPr>
            <a:xfrm>
              <a:off x="5476314" y="1317207"/>
              <a:ext cx="0" cy="5283999"/>
            </a:xfrm>
            <a:prstGeom prst="line">
              <a:avLst/>
            </a:prstGeom>
            <a:grpFill/>
            <a:ln w="28575" cap="flat" cmpd="sng" algn="ctr">
              <a:solidFill>
                <a:schemeClr val="tx1"/>
              </a:solidFill>
              <a:prstDash val="solid"/>
              <a:miter lim="800000"/>
            </a:ln>
            <a:effectLst/>
          </p:spPr>
        </p:cxnSp>
        <p:cxnSp>
          <p:nvCxnSpPr>
            <p:cNvPr id="18" name="Connecteur droit 17">
              <a:extLst>
                <a:ext uri="{FF2B5EF4-FFF2-40B4-BE49-F238E27FC236}">
                  <a16:creationId xmlns:a16="http://schemas.microsoft.com/office/drawing/2014/main" id="{8EE8885E-6241-7228-275D-0AA645EC5F57}"/>
                </a:ext>
              </a:extLst>
            </p:cNvPr>
            <p:cNvCxnSpPr/>
            <p:nvPr/>
          </p:nvCxnSpPr>
          <p:spPr>
            <a:xfrm flipH="1">
              <a:off x="4100948" y="6611551"/>
              <a:ext cx="1384607" cy="0"/>
            </a:xfrm>
            <a:prstGeom prst="line">
              <a:avLst/>
            </a:prstGeom>
            <a:grpFill/>
            <a:ln w="28575" cap="flat" cmpd="sng" algn="ctr">
              <a:solidFill>
                <a:schemeClr val="tx1"/>
              </a:solidFill>
              <a:prstDash val="solid"/>
              <a:miter lim="800000"/>
            </a:ln>
            <a:effectLst/>
          </p:spPr>
        </p:cxnSp>
      </p:grpSp>
      <p:grpSp>
        <p:nvGrpSpPr>
          <p:cNvPr id="10" name="Groupe 9">
            <a:extLst>
              <a:ext uri="{FF2B5EF4-FFF2-40B4-BE49-F238E27FC236}">
                <a16:creationId xmlns:a16="http://schemas.microsoft.com/office/drawing/2014/main" id="{FD93066C-7D3B-93EF-E365-48ABDC346855}"/>
              </a:ext>
            </a:extLst>
          </p:cNvPr>
          <p:cNvGrpSpPr/>
          <p:nvPr>
            <p:custDataLst>
              <p:tags r:id="rId5"/>
            </p:custDataLst>
          </p:nvPr>
        </p:nvGrpSpPr>
        <p:grpSpPr>
          <a:xfrm flipH="1">
            <a:off x="4600096" y="1174204"/>
            <a:ext cx="1384607" cy="4509590"/>
            <a:chOff x="4253348" y="1469607"/>
            <a:chExt cx="1384607" cy="5294344"/>
          </a:xfrm>
          <a:solidFill>
            <a:srgbClr val="E7E6E6">
              <a:lumMod val="75000"/>
            </a:srgbClr>
          </a:solidFill>
        </p:grpSpPr>
        <p:cxnSp>
          <p:nvCxnSpPr>
            <p:cNvPr id="15" name="Connecteur droit 14">
              <a:extLst>
                <a:ext uri="{FF2B5EF4-FFF2-40B4-BE49-F238E27FC236}">
                  <a16:creationId xmlns:a16="http://schemas.microsoft.com/office/drawing/2014/main" id="{AB8F91DA-D6F4-65B4-2F9D-4AE6D5D17B25}"/>
                </a:ext>
              </a:extLst>
            </p:cNvPr>
            <p:cNvCxnSpPr/>
            <p:nvPr/>
          </p:nvCxnSpPr>
          <p:spPr>
            <a:xfrm>
              <a:off x="5628714" y="1469607"/>
              <a:ext cx="0" cy="5283999"/>
            </a:xfrm>
            <a:prstGeom prst="line">
              <a:avLst/>
            </a:prstGeom>
            <a:grpFill/>
            <a:ln w="28575" cap="flat" cmpd="sng" algn="ctr">
              <a:solidFill>
                <a:schemeClr val="bg2"/>
              </a:solidFill>
              <a:prstDash val="solid"/>
              <a:miter lim="800000"/>
            </a:ln>
            <a:effectLst/>
          </p:spPr>
        </p:cxnSp>
        <p:cxnSp>
          <p:nvCxnSpPr>
            <p:cNvPr id="16" name="Connecteur droit 15">
              <a:extLst>
                <a:ext uri="{FF2B5EF4-FFF2-40B4-BE49-F238E27FC236}">
                  <a16:creationId xmlns:a16="http://schemas.microsoft.com/office/drawing/2014/main" id="{578411B4-F22B-48F0-DA74-AD55E08FD576}"/>
                </a:ext>
              </a:extLst>
            </p:cNvPr>
            <p:cNvCxnSpPr/>
            <p:nvPr/>
          </p:nvCxnSpPr>
          <p:spPr>
            <a:xfrm flipH="1">
              <a:off x="4253348" y="6763951"/>
              <a:ext cx="1384607" cy="0"/>
            </a:xfrm>
            <a:prstGeom prst="line">
              <a:avLst/>
            </a:prstGeom>
            <a:grpFill/>
            <a:ln w="28575" cap="flat" cmpd="sng" algn="ctr">
              <a:solidFill>
                <a:schemeClr val="bg2"/>
              </a:solidFill>
              <a:prstDash val="solid"/>
              <a:miter lim="800000"/>
            </a:ln>
            <a:effectLst/>
          </p:spPr>
        </p:cxnSp>
      </p:grpSp>
      <p:sp>
        <p:nvSpPr>
          <p:cNvPr id="11" name="ZoneTexte 10">
            <a:extLst>
              <a:ext uri="{FF2B5EF4-FFF2-40B4-BE49-F238E27FC236}">
                <a16:creationId xmlns:a16="http://schemas.microsoft.com/office/drawing/2014/main" id="{A6C5180E-89F0-05B2-A66E-5E4A61B10924}"/>
              </a:ext>
            </a:extLst>
          </p:cNvPr>
          <p:cNvSpPr txBox="1"/>
          <p:nvPr>
            <p:custDataLst>
              <p:tags r:id="rId6"/>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2" name="Connecteur droit 11">
            <a:extLst>
              <a:ext uri="{FF2B5EF4-FFF2-40B4-BE49-F238E27FC236}">
                <a16:creationId xmlns:a16="http://schemas.microsoft.com/office/drawing/2014/main" id="{A51C559D-0751-5181-DF28-46DD4137BCFB}"/>
              </a:ext>
            </a:extLst>
          </p:cNvPr>
          <p:cNvCxnSpPr>
            <a:cxnSpLocks/>
          </p:cNvCxnSpPr>
          <p:nvPr>
            <p:custDataLst>
              <p:tags r:id="rId7"/>
            </p:custDataLst>
          </p:nvPr>
        </p:nvCxnSpPr>
        <p:spPr>
          <a:xfrm flipV="1">
            <a:off x="4673025" y="2012173"/>
            <a:ext cx="7221600" cy="21676"/>
          </a:xfrm>
          <a:prstGeom prst="line">
            <a:avLst/>
          </a:prstGeom>
          <a:noFill/>
          <a:ln w="19050" cap="flat" cmpd="sng" algn="ctr">
            <a:solidFill>
              <a:schemeClr val="bg2"/>
            </a:solidFill>
            <a:prstDash val="solid"/>
            <a:miter lim="800000"/>
          </a:ln>
          <a:effectLst/>
        </p:spPr>
      </p:cxnSp>
      <p:cxnSp>
        <p:nvCxnSpPr>
          <p:cNvPr id="13" name="Connecteur droit 12">
            <a:extLst>
              <a:ext uri="{FF2B5EF4-FFF2-40B4-BE49-F238E27FC236}">
                <a16:creationId xmlns:a16="http://schemas.microsoft.com/office/drawing/2014/main" id="{6F88947C-9AF1-6B0D-656C-135DDDB73E24}"/>
              </a:ext>
            </a:extLst>
          </p:cNvPr>
          <p:cNvCxnSpPr>
            <a:cxnSpLocks/>
          </p:cNvCxnSpPr>
          <p:nvPr>
            <p:custDataLst>
              <p:tags r:id="rId8"/>
            </p:custDataLst>
          </p:nvPr>
        </p:nvCxnSpPr>
        <p:spPr>
          <a:xfrm>
            <a:off x="233611" y="2012173"/>
            <a:ext cx="4222800" cy="0"/>
          </a:xfrm>
          <a:prstGeom prst="line">
            <a:avLst/>
          </a:prstGeom>
          <a:noFill/>
          <a:ln w="19050" cap="flat" cmpd="sng" algn="ctr">
            <a:solidFill>
              <a:schemeClr val="tx1"/>
            </a:solidFill>
            <a:prstDash val="solid"/>
            <a:miter lim="800000"/>
          </a:ln>
          <a:effectLst/>
        </p:spPr>
      </p:cxnSp>
      <p:sp>
        <p:nvSpPr>
          <p:cNvPr id="14" name="ZoneTexte 13">
            <a:extLst>
              <a:ext uri="{FF2B5EF4-FFF2-40B4-BE49-F238E27FC236}">
                <a16:creationId xmlns:a16="http://schemas.microsoft.com/office/drawing/2014/main" id="{22DAAC9F-F903-0CBE-BBCF-843883F1BA54}"/>
              </a:ext>
            </a:extLst>
          </p:cNvPr>
          <p:cNvSpPr txBox="1"/>
          <p:nvPr>
            <p:custDataLst>
              <p:tags r:id="rId9"/>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nvGrpSpPr>
          <p:cNvPr id="21" name="Groupe 20">
            <a:extLst>
              <a:ext uri="{FF2B5EF4-FFF2-40B4-BE49-F238E27FC236}">
                <a16:creationId xmlns:a16="http://schemas.microsoft.com/office/drawing/2014/main" id="{9846296A-7AA3-69BC-D1D4-8657AEAF0D87}"/>
              </a:ext>
            </a:extLst>
          </p:cNvPr>
          <p:cNvGrpSpPr/>
          <p:nvPr/>
        </p:nvGrpSpPr>
        <p:grpSpPr>
          <a:xfrm>
            <a:off x="218706" y="2846814"/>
            <a:ext cx="11367725" cy="0"/>
            <a:chOff x="218706" y="2846814"/>
            <a:chExt cx="11367725" cy="0"/>
          </a:xfrm>
        </p:grpSpPr>
        <p:cxnSp>
          <p:nvCxnSpPr>
            <p:cNvPr id="22" name="Connecteur droit 21">
              <a:extLst>
                <a:ext uri="{FF2B5EF4-FFF2-40B4-BE49-F238E27FC236}">
                  <a16:creationId xmlns:a16="http://schemas.microsoft.com/office/drawing/2014/main" id="{3D351248-FF52-EED8-CAB9-6EBECB2EDF1E}"/>
                </a:ext>
              </a:extLst>
            </p:cNvPr>
            <p:cNvCxnSpPr>
              <a:cxnSpLocks/>
            </p:cNvCxnSpPr>
            <p:nvPr>
              <p:custDataLst>
                <p:tags r:id="rId24"/>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23" name="Connecteur droit 22">
              <a:extLst>
                <a:ext uri="{FF2B5EF4-FFF2-40B4-BE49-F238E27FC236}">
                  <a16:creationId xmlns:a16="http://schemas.microsoft.com/office/drawing/2014/main" id="{81F2594F-6C0B-0D66-BE0E-45DED594C16F}"/>
                </a:ext>
              </a:extLst>
            </p:cNvPr>
            <p:cNvCxnSpPr>
              <a:cxnSpLocks/>
            </p:cNvCxnSpPr>
            <p:nvPr>
              <p:custDataLst>
                <p:tags r:id="rId25"/>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sp>
        <p:nvSpPr>
          <p:cNvPr id="24" name="Rectangle : coins arrondis 4">
            <a:extLst>
              <a:ext uri="{FF2B5EF4-FFF2-40B4-BE49-F238E27FC236}">
                <a16:creationId xmlns:a16="http://schemas.microsoft.com/office/drawing/2014/main" id="{E932A2B0-6267-A2CF-FDC9-8B9C3BD39DC5}"/>
              </a:ext>
            </a:extLst>
          </p:cNvPr>
          <p:cNvSpPr/>
          <p:nvPr>
            <p:custDataLst>
              <p:tags r:id="rId10"/>
            </p:custDataLst>
          </p:nvPr>
        </p:nvSpPr>
        <p:spPr>
          <a:xfrm>
            <a:off x="296452" y="4494180"/>
            <a:ext cx="4204450" cy="7772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8.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Manque de transparence dans le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processus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d’octroi des projets et délais trop longs</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Rectangle : coins arrondis 48">
            <a:extLst>
              <a:ext uri="{FF2B5EF4-FFF2-40B4-BE49-F238E27FC236}">
                <a16:creationId xmlns:a16="http://schemas.microsoft.com/office/drawing/2014/main" id="{D329E0BB-3F10-FECD-6FC5-0A146165632F}"/>
              </a:ext>
            </a:extLst>
          </p:cNvPr>
          <p:cNvSpPr/>
          <p:nvPr>
            <p:custDataLst>
              <p:tags r:id="rId11"/>
            </p:custDataLst>
          </p:nvPr>
        </p:nvSpPr>
        <p:spPr>
          <a:xfrm flipH="1">
            <a:off x="4741601" y="4494180"/>
            <a:ext cx="3540816" cy="9519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Recours à des appels d’offres compétitifs et motivation claire des offres spontanées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Réduction des délais avec des procédures clarifiant le rôle des acteurs et les délais pour chaque étape	</a:t>
            </a:r>
          </a:p>
        </p:txBody>
      </p:sp>
      <p:sp>
        <p:nvSpPr>
          <p:cNvPr id="26" name="Rectangle : coins arrondis 4">
            <a:extLst>
              <a:ext uri="{FF2B5EF4-FFF2-40B4-BE49-F238E27FC236}">
                <a16:creationId xmlns:a16="http://schemas.microsoft.com/office/drawing/2014/main" id="{CD38FDFF-3493-AF82-4550-9C59CD26F615}"/>
              </a:ext>
            </a:extLst>
          </p:cNvPr>
          <p:cNvSpPr/>
          <p:nvPr>
            <p:custDataLst>
              <p:tags r:id="rId12"/>
            </p:custDataLst>
          </p:nvPr>
        </p:nvSpPr>
        <p:spPr>
          <a:xfrm>
            <a:off x="269163" y="3667460"/>
            <a:ext cx="4231738" cy="48875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 Absence </a:t>
            </a: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d’un mécanisme de gestion des flux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financier</a:t>
            </a:r>
          </a:p>
        </p:txBody>
      </p:sp>
      <p:sp>
        <p:nvSpPr>
          <p:cNvPr id="27" name="Rectangle : coins arrondis 48">
            <a:extLst>
              <a:ext uri="{FF2B5EF4-FFF2-40B4-BE49-F238E27FC236}">
                <a16:creationId xmlns:a16="http://schemas.microsoft.com/office/drawing/2014/main" id="{C077E4FA-24B3-1B66-E48D-F1A7C0856445}"/>
              </a:ext>
            </a:extLst>
          </p:cNvPr>
          <p:cNvSpPr/>
          <p:nvPr>
            <p:custDataLst>
              <p:tags r:id="rId13"/>
            </p:custDataLst>
          </p:nvPr>
        </p:nvSpPr>
        <p:spPr>
          <a:xfrm flipH="1">
            <a:off x="4741601" y="3667460"/>
            <a:ext cx="3540819" cy="6309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Procédures de restitution des montants collectés pour chaque segment d’activité</a:t>
            </a:r>
          </a:p>
        </p:txBody>
      </p:sp>
      <p:sp>
        <p:nvSpPr>
          <p:cNvPr id="28" name="Rectangle : coins arrondis 48">
            <a:extLst>
              <a:ext uri="{FF2B5EF4-FFF2-40B4-BE49-F238E27FC236}">
                <a16:creationId xmlns:a16="http://schemas.microsoft.com/office/drawing/2014/main" id="{398C2EB5-F069-7AA2-64DE-C4F49E98286F}"/>
              </a:ext>
            </a:extLst>
          </p:cNvPr>
          <p:cNvSpPr/>
          <p:nvPr>
            <p:custDataLst>
              <p:tags r:id="rId14"/>
            </p:custDataLst>
          </p:nvPr>
        </p:nvSpPr>
        <p:spPr>
          <a:xfrm flipH="1">
            <a:off x="8328630" y="2850258"/>
            <a:ext cx="3586620" cy="47789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Accès non discriminatoire aux données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Réseaux intelligents</a:t>
            </a:r>
          </a:p>
        </p:txBody>
      </p:sp>
      <p:sp>
        <p:nvSpPr>
          <p:cNvPr id="29" name="Rectangle : coins arrondis 4">
            <a:extLst>
              <a:ext uri="{FF2B5EF4-FFF2-40B4-BE49-F238E27FC236}">
                <a16:creationId xmlns:a16="http://schemas.microsoft.com/office/drawing/2014/main" id="{E65E9816-A0C0-1944-75C5-C37149FAA41A}"/>
              </a:ext>
            </a:extLst>
          </p:cNvPr>
          <p:cNvSpPr/>
          <p:nvPr>
            <p:custDataLst>
              <p:tags r:id="rId15"/>
            </p:custDataLst>
          </p:nvPr>
        </p:nvSpPr>
        <p:spPr>
          <a:xfrm>
            <a:off x="265971" y="2850258"/>
            <a:ext cx="4231739" cy="48875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 Absence </a:t>
            </a: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d’une tarification basée sur 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coûts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réels</a:t>
            </a:r>
            <a:endParaRPr kumimoji="0" lang="fr-FR" sz="14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0" name="Rectangle : coins arrondis 48">
            <a:extLst>
              <a:ext uri="{FF2B5EF4-FFF2-40B4-BE49-F238E27FC236}">
                <a16:creationId xmlns:a16="http://schemas.microsoft.com/office/drawing/2014/main" id="{740A8DD8-0D2D-6E42-E6BB-B985E87D4CA2}"/>
              </a:ext>
            </a:extLst>
          </p:cNvPr>
          <p:cNvSpPr/>
          <p:nvPr>
            <p:custDataLst>
              <p:tags r:id="rId16"/>
            </p:custDataLst>
          </p:nvPr>
        </p:nvSpPr>
        <p:spPr>
          <a:xfrm flipH="1">
            <a:off x="4741601" y="2850258"/>
            <a:ext cx="3540819" cy="4082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Mise en place d’un tarif reflétant les coûts</a:t>
            </a:r>
          </a:p>
        </p:txBody>
      </p:sp>
      <p:sp>
        <p:nvSpPr>
          <p:cNvPr id="31" name="ZoneTexte 30">
            <a:extLst>
              <a:ext uri="{FF2B5EF4-FFF2-40B4-BE49-F238E27FC236}">
                <a16:creationId xmlns:a16="http://schemas.microsoft.com/office/drawing/2014/main" id="{1BEBDC2F-27E2-DF67-4E32-2CD1B1AD7A62}"/>
              </a:ext>
            </a:extLst>
          </p:cNvPr>
          <p:cNvSpPr txBox="1"/>
          <p:nvPr/>
        </p:nvSpPr>
        <p:spPr>
          <a:xfrm>
            <a:off x="260640" y="2032182"/>
            <a:ext cx="4240262"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Problématique foncière incluant le tracé du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corridor, l’expropriation des terrains 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servitudes </a:t>
            </a:r>
          </a:p>
        </p:txBody>
      </p:sp>
      <p:sp>
        <p:nvSpPr>
          <p:cNvPr id="32" name="Rectangle : coins arrondis 48">
            <a:extLst>
              <a:ext uri="{FF2B5EF4-FFF2-40B4-BE49-F238E27FC236}">
                <a16:creationId xmlns:a16="http://schemas.microsoft.com/office/drawing/2014/main" id="{FAF3AC36-D307-BEE2-91A9-1EC28F875C94}"/>
              </a:ext>
            </a:extLst>
          </p:cNvPr>
          <p:cNvSpPr/>
          <p:nvPr>
            <p:custDataLst>
              <p:tags r:id="rId17"/>
            </p:custDataLst>
          </p:nvPr>
        </p:nvSpPr>
        <p:spPr>
          <a:xfrm flipH="1">
            <a:off x="8304911" y="2032182"/>
            <a:ext cx="3586618" cy="59668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Mise en place des crédits nécessaires aux expropriations avant de lancer la construction</a:t>
            </a: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grpSp>
        <p:nvGrpSpPr>
          <p:cNvPr id="33" name="Groupe 32">
            <a:extLst>
              <a:ext uri="{FF2B5EF4-FFF2-40B4-BE49-F238E27FC236}">
                <a16:creationId xmlns:a16="http://schemas.microsoft.com/office/drawing/2014/main" id="{D34F36DD-DB84-254A-6E72-F23FC9B676CA}"/>
              </a:ext>
            </a:extLst>
          </p:cNvPr>
          <p:cNvGrpSpPr/>
          <p:nvPr/>
        </p:nvGrpSpPr>
        <p:grpSpPr>
          <a:xfrm>
            <a:off x="217203" y="3651064"/>
            <a:ext cx="11367725" cy="0"/>
            <a:chOff x="218706" y="2846814"/>
            <a:chExt cx="11367725" cy="0"/>
          </a:xfrm>
        </p:grpSpPr>
        <p:cxnSp>
          <p:nvCxnSpPr>
            <p:cNvPr id="34" name="Connecteur droit 33">
              <a:extLst>
                <a:ext uri="{FF2B5EF4-FFF2-40B4-BE49-F238E27FC236}">
                  <a16:creationId xmlns:a16="http://schemas.microsoft.com/office/drawing/2014/main" id="{A121D917-FF44-1206-0C77-E1CFA9831497}"/>
                </a:ext>
              </a:extLst>
            </p:cNvPr>
            <p:cNvCxnSpPr>
              <a:cxnSpLocks/>
            </p:cNvCxnSpPr>
            <p:nvPr>
              <p:custDataLst>
                <p:tags r:id="rId22"/>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35" name="Connecteur droit 34">
              <a:extLst>
                <a:ext uri="{FF2B5EF4-FFF2-40B4-BE49-F238E27FC236}">
                  <a16:creationId xmlns:a16="http://schemas.microsoft.com/office/drawing/2014/main" id="{CC86C9F1-4310-16F3-77A3-F7C80C7EC98E}"/>
                </a:ext>
              </a:extLst>
            </p:cNvPr>
            <p:cNvCxnSpPr>
              <a:cxnSpLocks/>
            </p:cNvCxnSpPr>
            <p:nvPr>
              <p:custDataLst>
                <p:tags r:id="rId23"/>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grpSp>
        <p:nvGrpSpPr>
          <p:cNvPr id="37" name="Groupe 36">
            <a:extLst>
              <a:ext uri="{FF2B5EF4-FFF2-40B4-BE49-F238E27FC236}">
                <a16:creationId xmlns:a16="http://schemas.microsoft.com/office/drawing/2014/main" id="{BA931DB5-570B-258A-0214-9C803C343ED9}"/>
              </a:ext>
            </a:extLst>
          </p:cNvPr>
          <p:cNvGrpSpPr/>
          <p:nvPr/>
        </p:nvGrpSpPr>
        <p:grpSpPr>
          <a:xfrm>
            <a:off x="217200" y="4483988"/>
            <a:ext cx="11367725" cy="0"/>
            <a:chOff x="218706" y="2846814"/>
            <a:chExt cx="11367725" cy="0"/>
          </a:xfrm>
        </p:grpSpPr>
        <p:cxnSp>
          <p:nvCxnSpPr>
            <p:cNvPr id="38" name="Connecteur droit 37">
              <a:extLst>
                <a:ext uri="{FF2B5EF4-FFF2-40B4-BE49-F238E27FC236}">
                  <a16:creationId xmlns:a16="http://schemas.microsoft.com/office/drawing/2014/main" id="{D361E3DF-607D-01C1-0DD5-34972FA3C888}"/>
                </a:ext>
              </a:extLst>
            </p:cNvPr>
            <p:cNvCxnSpPr>
              <a:cxnSpLocks/>
            </p:cNvCxnSpPr>
            <p:nvPr>
              <p:custDataLst>
                <p:tags r:id="rId20"/>
              </p:custDataLst>
            </p:nvPr>
          </p:nvCxnSpPr>
          <p:spPr>
            <a:xfrm>
              <a:off x="218706" y="2846814"/>
              <a:ext cx="4178679" cy="0"/>
            </a:xfrm>
            <a:prstGeom prst="line">
              <a:avLst/>
            </a:prstGeom>
            <a:noFill/>
            <a:ln w="19050" cap="flat" cmpd="sng" algn="ctr">
              <a:solidFill>
                <a:schemeClr val="tx1"/>
              </a:solidFill>
              <a:prstDash val="sysDot"/>
              <a:miter lim="800000"/>
            </a:ln>
            <a:effectLst/>
          </p:spPr>
        </p:cxnSp>
        <p:cxnSp>
          <p:nvCxnSpPr>
            <p:cNvPr id="39" name="Connecteur droit 38">
              <a:extLst>
                <a:ext uri="{FF2B5EF4-FFF2-40B4-BE49-F238E27FC236}">
                  <a16:creationId xmlns:a16="http://schemas.microsoft.com/office/drawing/2014/main" id="{62E4A649-9BED-C993-5906-0E1DA9BED396}"/>
                </a:ext>
              </a:extLst>
            </p:cNvPr>
            <p:cNvCxnSpPr>
              <a:cxnSpLocks/>
            </p:cNvCxnSpPr>
            <p:nvPr>
              <p:custDataLst>
                <p:tags r:id="rId21"/>
              </p:custDataLst>
            </p:nvPr>
          </p:nvCxnSpPr>
          <p:spPr>
            <a:xfrm>
              <a:off x="5466431" y="2846814"/>
              <a:ext cx="6120000" cy="0"/>
            </a:xfrm>
            <a:prstGeom prst="line">
              <a:avLst/>
            </a:prstGeom>
            <a:noFill/>
            <a:ln w="19050" cap="flat" cmpd="sng" algn="ctr">
              <a:solidFill>
                <a:schemeClr val="bg2"/>
              </a:solidFill>
              <a:prstDash val="sysDot"/>
              <a:miter lim="800000"/>
            </a:ln>
            <a:effectLst/>
          </p:spPr>
        </p:cxnSp>
      </p:grpSp>
      <p:cxnSp>
        <p:nvCxnSpPr>
          <p:cNvPr id="40" name="Connecteur droit 39">
            <a:extLst>
              <a:ext uri="{FF2B5EF4-FFF2-40B4-BE49-F238E27FC236}">
                <a16:creationId xmlns:a16="http://schemas.microsoft.com/office/drawing/2014/main" id="{2E4DC237-EC2A-2979-8225-EA9FF5282C9B}"/>
              </a:ext>
            </a:extLst>
          </p:cNvPr>
          <p:cNvCxnSpPr>
            <a:cxnSpLocks/>
          </p:cNvCxnSpPr>
          <p:nvPr>
            <p:custDataLst>
              <p:tags r:id="rId18"/>
            </p:custDataLst>
          </p:nvPr>
        </p:nvCxnSpPr>
        <p:spPr>
          <a:xfrm flipV="1">
            <a:off x="8282417" y="1512757"/>
            <a:ext cx="945" cy="4162225"/>
          </a:xfrm>
          <a:prstGeom prst="line">
            <a:avLst/>
          </a:prstGeom>
          <a:noFill/>
          <a:ln w="19050" cap="flat" cmpd="sng" algn="ctr">
            <a:solidFill>
              <a:schemeClr val="bg2"/>
            </a:solidFill>
            <a:prstDash val="sysDot"/>
            <a:miter lim="800000"/>
          </a:ln>
          <a:effectLst/>
        </p:spPr>
      </p:cxnSp>
      <p:sp>
        <p:nvSpPr>
          <p:cNvPr id="4" name="Rectangle : coins arrondis 48">
            <a:extLst>
              <a:ext uri="{FF2B5EF4-FFF2-40B4-BE49-F238E27FC236}">
                <a16:creationId xmlns:a16="http://schemas.microsoft.com/office/drawing/2014/main" id="{E0923883-0CCD-F91E-D18E-F716A1B01699}"/>
              </a:ext>
            </a:extLst>
          </p:cNvPr>
          <p:cNvSpPr/>
          <p:nvPr>
            <p:custDataLst>
              <p:tags r:id="rId19"/>
            </p:custDataLst>
          </p:nvPr>
        </p:nvSpPr>
        <p:spPr>
          <a:xfrm flipH="1">
            <a:off x="8283358" y="3667460"/>
            <a:ext cx="3674951" cy="640083"/>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Garanties de paiement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Introduction dans les contrats de recours en cas de défaillance du payeur</a:t>
            </a:r>
            <a:endParaRPr kumimoji="0" lang="fr-FR" sz="13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10528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52CB54-3494-8755-28B6-6FBEFCDBC255}"/>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936EBE71-7B2D-6F09-229C-E5AA11290C66}"/>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D1924B50-ACDF-6E18-EE90-BB56A58861CD}"/>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A381EB8-3FEA-08AD-F9DB-34D3863DA2AA}"/>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7319DDE4-FDB4-AD6D-FFC8-864B218DC0C1}"/>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6. Commercialisateurs</a:t>
            </a:r>
          </a:p>
        </p:txBody>
      </p:sp>
      <p:sp>
        <p:nvSpPr>
          <p:cNvPr id="7" name="Rectangle 6">
            <a:extLst>
              <a:ext uri="{FF2B5EF4-FFF2-40B4-BE49-F238E27FC236}">
                <a16:creationId xmlns:a16="http://schemas.microsoft.com/office/drawing/2014/main" id="{75735FB1-567A-61F3-3A81-787DEB361374}"/>
              </a:ext>
            </a:extLst>
          </p:cNvPr>
          <p:cNvSpPr>
            <a:spLocks noChangeArrowheads="1"/>
          </p:cNvSpPr>
          <p:nvPr/>
        </p:nvSpPr>
        <p:spPr bwMode="auto">
          <a:xfrm>
            <a:off x="1145279" y="3498171"/>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24ACABDF-4062-3058-D88B-13219E3A5B1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5885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79DA2-2F72-D1E6-63DA-C5008DC2EAF1}"/>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A6F09A21-1E2E-7F4D-8C27-00637A2ACC8B}"/>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1FD70585-B8E8-9326-2ABF-FC32BD1FE901}"/>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Exercice du droit au statut de client éligible</a:t>
            </a:r>
          </a:p>
        </p:txBody>
      </p:sp>
      <p:sp>
        <p:nvSpPr>
          <p:cNvPr id="4" name="ZoneTexte 3">
            <a:extLst>
              <a:ext uri="{FF2B5EF4-FFF2-40B4-BE49-F238E27FC236}">
                <a16:creationId xmlns:a16="http://schemas.microsoft.com/office/drawing/2014/main" id="{C9CEDABA-15F2-AD91-D133-DE5CA065F9C7}"/>
              </a:ext>
            </a:extLst>
          </p:cNvPr>
          <p:cNvSpPr txBox="1"/>
          <p:nvPr>
            <p:custDataLst>
              <p:tags r:id="rId2"/>
            </p:custDataLst>
          </p:nvPr>
        </p:nvSpPr>
        <p:spPr>
          <a:xfrm>
            <a:off x="6658824" y="3410918"/>
            <a:ext cx="4830548" cy="1384995"/>
          </a:xfrm>
          <a:prstGeom prst="rect">
            <a:avLst/>
          </a:prstGeom>
          <a:noFill/>
          <a:ln w="19050">
            <a:no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Réticences de l’Opérateur historique qui craint de perdre des clients solvables et une partie de son cash flow, et des clients industriels à forte consommation diurne</a:t>
            </a:r>
          </a:p>
          <a:p>
            <a:pPr marL="285750" marR="0" lvl="0" indent="-2857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Augmentation des relations contractuelles qui nécessitent des règles claires</a:t>
            </a:r>
          </a:p>
        </p:txBody>
      </p:sp>
      <p:sp>
        <p:nvSpPr>
          <p:cNvPr id="5" name="ZoneTexte 4">
            <a:extLst>
              <a:ext uri="{FF2B5EF4-FFF2-40B4-BE49-F238E27FC236}">
                <a16:creationId xmlns:a16="http://schemas.microsoft.com/office/drawing/2014/main" id="{00C397FB-A4CA-DF30-768E-1B258F07874F}"/>
              </a:ext>
            </a:extLst>
          </p:cNvPr>
          <p:cNvSpPr txBox="1"/>
          <p:nvPr>
            <p:custDataLst>
              <p:tags r:id="rId3"/>
            </p:custDataLst>
          </p:nvPr>
        </p:nvSpPr>
        <p:spPr>
          <a:xfrm>
            <a:off x="7057531" y="2625233"/>
            <a:ext cx="4046664"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Défis de l’exercice du droit au statut  de client éligible</a:t>
            </a:r>
          </a:p>
        </p:txBody>
      </p:sp>
      <p:sp>
        <p:nvSpPr>
          <p:cNvPr id="6" name="ZoneTexte 5">
            <a:extLst>
              <a:ext uri="{FF2B5EF4-FFF2-40B4-BE49-F238E27FC236}">
                <a16:creationId xmlns:a16="http://schemas.microsoft.com/office/drawing/2014/main" id="{4FB1C41A-1501-8C4A-113C-4D5EAE89D091}"/>
              </a:ext>
            </a:extLst>
          </p:cNvPr>
          <p:cNvSpPr txBox="1"/>
          <p:nvPr>
            <p:custDataLst>
              <p:tags r:id="rId4"/>
            </p:custDataLst>
          </p:nvPr>
        </p:nvSpPr>
        <p:spPr>
          <a:xfrm>
            <a:off x="647620" y="3429000"/>
            <a:ext cx="4830549" cy="1569660"/>
          </a:xfrm>
          <a:prstGeom prst="rect">
            <a:avLst/>
          </a:prstGeom>
          <a:noFill/>
          <a:ln w="19050">
            <a:noFill/>
            <a:prstDash val="dash"/>
          </a:ln>
        </p:spPr>
        <p:txBody>
          <a:bodyPr wrap="square" rtlCol="0">
            <a:spAutoFit/>
          </a:bodyPr>
          <a:lstStyle/>
          <a:p>
            <a:pPr marL="17280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Capacité à attirer les investisseurs privés</a:t>
            </a:r>
          </a:p>
          <a:p>
            <a:pPr marL="17280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endParaRPr kumimoji="0" lang="fr-FR" sz="1400" b="0" i="0" u="none" strike="noStrike" kern="0" cap="none" spc="0" normalizeH="0" baseline="0" noProof="0" dirty="0">
              <a:ln>
                <a:noFill/>
              </a:ln>
              <a:solidFill>
                <a:srgbClr val="1D488D">
                  <a:lumMod val="75000"/>
                </a:srgbClr>
              </a:solidFill>
              <a:effectLst/>
              <a:uLnTx/>
              <a:uFillTx/>
              <a:latin typeface="Arial" panose="020B0604020202020204" pitchFamily="34" charset="0"/>
              <a:ea typeface="+mn-ea"/>
              <a:cs typeface="Arial" panose="020B0604020202020204" pitchFamily="34" charset="0"/>
            </a:endParaRPr>
          </a:p>
          <a:p>
            <a:pPr marL="17280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Développement de l’activité économique</a:t>
            </a:r>
          </a:p>
          <a:p>
            <a:pPr marL="17280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172800" marR="0" lvl="0" indent="-171450" algn="l" defTabSz="914400" rtl="0" eaLnBrk="1" fontAlgn="auto" latinLnBrk="0" hangingPunct="1">
              <a:lnSpc>
                <a:spcPct val="100000"/>
              </a:lnSpc>
              <a:spcBef>
                <a:spcPts val="0"/>
              </a:spcBef>
              <a:spcAft>
                <a:spcPts val="0"/>
              </a:spcAft>
              <a:buClr>
                <a:srgbClr val="002060"/>
              </a:buClr>
              <a:buSzPct val="15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Opportunité pour l’Opérateur historique de réduire ses coûts de production</a:t>
            </a:r>
          </a:p>
          <a:p>
            <a:pPr marL="172800" marR="0" lvl="0" indent="-171450" algn="l" defTabSz="914400" rtl="0" eaLnBrk="1" fontAlgn="auto" latinLnBrk="0" hangingPunct="1">
              <a:lnSpc>
                <a:spcPct val="100000"/>
              </a:lnSpc>
              <a:spcBef>
                <a:spcPts val="0"/>
              </a:spcBef>
              <a:spcAft>
                <a:spcPts val="0"/>
              </a:spcAft>
              <a:buClr>
                <a:srgbClr val="5B9BD5">
                  <a:lumMod val="75000"/>
                </a:srgbClr>
              </a:buClr>
              <a:buSzPct val="150000"/>
              <a:buFont typeface="Arial" panose="020B0604020202020204" pitchFamily="34" charset="0"/>
              <a:buChar char="•"/>
              <a:tabLst/>
              <a:defRPr/>
            </a:pPr>
            <a:endParaRPr kumimoji="0" lang="fr-FR" sz="1200" b="0" i="0" u="none" strike="noStrike" kern="1200" cap="none" spc="0" normalizeH="0" baseline="0" noProof="0" dirty="0">
              <a:ln>
                <a:noFill/>
              </a:ln>
              <a:solidFill>
                <a:srgbClr val="1D488D">
                  <a:lumMod val="75000"/>
                </a:srgbClr>
              </a:solidFill>
              <a:effectLst/>
              <a:uLnTx/>
              <a:uFillTx/>
              <a:latin typeface="Arial" charset="0"/>
              <a:ea typeface="+mn-ea"/>
              <a:cs typeface="+mn-cs"/>
            </a:endParaRPr>
          </a:p>
        </p:txBody>
      </p:sp>
      <p:sp>
        <p:nvSpPr>
          <p:cNvPr id="7" name="ZoneTexte 6">
            <a:extLst>
              <a:ext uri="{FF2B5EF4-FFF2-40B4-BE49-F238E27FC236}">
                <a16:creationId xmlns:a16="http://schemas.microsoft.com/office/drawing/2014/main" id="{3A3D6ABC-D99F-6AF9-65B0-31F7B82FFEFF}"/>
              </a:ext>
            </a:extLst>
          </p:cNvPr>
          <p:cNvSpPr txBox="1"/>
          <p:nvPr>
            <p:custDataLst>
              <p:tags r:id="rId5"/>
            </p:custDataLst>
          </p:nvPr>
        </p:nvSpPr>
        <p:spPr>
          <a:xfrm>
            <a:off x="647620" y="2625233"/>
            <a:ext cx="4830552" cy="338554"/>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Avantages du statut de client éligible </a:t>
            </a:r>
          </a:p>
        </p:txBody>
      </p:sp>
      <p:cxnSp>
        <p:nvCxnSpPr>
          <p:cNvPr id="9" name="Connecteur droit 8">
            <a:extLst>
              <a:ext uri="{FF2B5EF4-FFF2-40B4-BE49-F238E27FC236}">
                <a16:creationId xmlns:a16="http://schemas.microsoft.com/office/drawing/2014/main" id="{3945F728-1EBD-40B2-C7EE-F75073AB433E}"/>
              </a:ext>
            </a:extLst>
          </p:cNvPr>
          <p:cNvCxnSpPr>
            <a:cxnSpLocks/>
          </p:cNvCxnSpPr>
          <p:nvPr>
            <p:custDataLst>
              <p:tags r:id="rId6"/>
            </p:custDataLst>
          </p:nvPr>
        </p:nvCxnSpPr>
        <p:spPr>
          <a:xfrm>
            <a:off x="6053138" y="2761307"/>
            <a:ext cx="0" cy="3032911"/>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17" name="Image 16" descr="Une image contenant noir, obscurité&#10;&#10;Le contenu généré par l’IA peut être incorrect.">
            <a:extLst>
              <a:ext uri="{FF2B5EF4-FFF2-40B4-BE49-F238E27FC236}">
                <a16:creationId xmlns:a16="http://schemas.microsoft.com/office/drawing/2014/main" id="{F182C83E-3F3B-387D-DE42-922E540DC75C}"/>
              </a:ext>
            </a:extLst>
          </p:cNvPr>
          <p:cNvPicPr>
            <a:picLocks noChangeAspect="1"/>
          </p:cNvPicPr>
          <p:nvPr/>
        </p:nvPicPr>
        <p:blipFill>
          <a:blip r:embed="rId9">
            <a:duotone>
              <a:schemeClr val="accent1">
                <a:shade val="45000"/>
                <a:satMod val="135000"/>
              </a:schemeClr>
              <a:prstClr val="white"/>
            </a:duotone>
            <a:alphaModFix amt="85000"/>
          </a:blip>
          <a:stretch>
            <a:fillRect/>
          </a:stretch>
        </p:blipFill>
        <p:spPr>
          <a:xfrm>
            <a:off x="2469371" y="1376251"/>
            <a:ext cx="991038" cy="991038"/>
          </a:xfrm>
          <a:prstGeom prst="rect">
            <a:avLst/>
          </a:prstGeom>
        </p:spPr>
      </p:pic>
      <p:pic>
        <p:nvPicPr>
          <p:cNvPr id="18" name="Image 17">
            <a:extLst>
              <a:ext uri="{FF2B5EF4-FFF2-40B4-BE49-F238E27FC236}">
                <a16:creationId xmlns:a16="http://schemas.microsoft.com/office/drawing/2014/main" id="{CF2B08B2-BF50-FCCC-9662-F573833C4623}"/>
              </a:ext>
            </a:extLst>
          </p:cNvPr>
          <p:cNvPicPr>
            <a:picLocks noChangeAspect="1"/>
          </p:cNvPicPr>
          <p:nvPr>
            <p:custDataLst>
              <p:tags r:id="rId7"/>
            </p:custDataLst>
          </p:nvPr>
        </p:nvPicPr>
        <p:blipFill>
          <a:blip r:embed="rId10">
            <a:duotone>
              <a:schemeClr val="accent1">
                <a:shade val="45000"/>
                <a:satMod val="135000"/>
              </a:schemeClr>
              <a:prstClr val="white"/>
            </a:duotone>
            <a:alphaModFix amt="85000"/>
            <a:extLst>
              <a:ext uri="{BEBA8EAE-BF5A-486C-A8C5-ECC9F3942E4B}">
                <a14:imgProps xmlns:a14="http://schemas.microsoft.com/office/drawing/2010/main">
                  <a14:imgLayer r:embed="rId11">
                    <a14:imgEffect>
                      <a14:artisticCrisscrossEtching/>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8501502" y="1308227"/>
            <a:ext cx="1160759" cy="1160759"/>
          </a:xfrm>
          <a:prstGeom prst="rect">
            <a:avLst/>
          </a:prstGeom>
        </p:spPr>
      </p:pic>
    </p:spTree>
    <p:extLst>
      <p:ext uri="{BB962C8B-B14F-4D97-AF65-F5344CB8AC3E}">
        <p14:creationId xmlns:p14="http://schemas.microsoft.com/office/powerpoint/2010/main" val="2654100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24737-7C04-4500-AF5A-FDA701EB4F0D}"/>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84642150-586D-4BC4-A484-E2680FD2D754}"/>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74C35B66-FE76-B10B-D18B-9A78BBE4CCC1}"/>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potentielles à l’entrée en lice sur le marché de l’électricité des Clients Éligibles </a:t>
            </a:r>
          </a:p>
        </p:txBody>
      </p:sp>
      <p:sp>
        <p:nvSpPr>
          <p:cNvPr id="6" name="ZoneTexte 5">
            <a:extLst>
              <a:ext uri="{FF2B5EF4-FFF2-40B4-BE49-F238E27FC236}">
                <a16:creationId xmlns:a16="http://schemas.microsoft.com/office/drawing/2014/main" id="{6D6A3307-9F8F-EB4A-9DED-281A1417264E}"/>
              </a:ext>
            </a:extLst>
          </p:cNvPr>
          <p:cNvSpPr txBox="1"/>
          <p:nvPr>
            <p:custDataLst>
              <p:tags r:id="rId2"/>
            </p:custDataLst>
          </p:nvPr>
        </p:nvSpPr>
        <p:spPr>
          <a:xfrm>
            <a:off x="233210" y="1174203"/>
            <a:ext cx="4223201" cy="338554"/>
          </a:xfrm>
          <a:prstGeom prst="rect">
            <a:avLst/>
          </a:prstGeom>
          <a:solidFill>
            <a:srgbClr val="002060"/>
          </a:solidFill>
          <a:ln>
            <a:solidFill>
              <a:srgbClr val="00206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7" name="ZoneTexte 6">
            <a:extLst>
              <a:ext uri="{FF2B5EF4-FFF2-40B4-BE49-F238E27FC236}">
                <a16:creationId xmlns:a16="http://schemas.microsoft.com/office/drawing/2014/main" id="{9168A0DB-D4E5-EDC4-F797-DF8D0D160778}"/>
              </a:ext>
            </a:extLst>
          </p:cNvPr>
          <p:cNvSpPr txBox="1"/>
          <p:nvPr>
            <p:custDataLst>
              <p:tags r:id="rId3"/>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9" name="Groupe 8">
            <a:extLst>
              <a:ext uri="{FF2B5EF4-FFF2-40B4-BE49-F238E27FC236}">
                <a16:creationId xmlns:a16="http://schemas.microsoft.com/office/drawing/2014/main" id="{C80A19A3-4B28-5A48-ACDA-C49D3DEF2014}"/>
              </a:ext>
            </a:extLst>
          </p:cNvPr>
          <p:cNvGrpSpPr/>
          <p:nvPr>
            <p:custDataLst>
              <p:tags r:id="rId4"/>
            </p:custDataLst>
          </p:nvPr>
        </p:nvGrpSpPr>
        <p:grpSpPr>
          <a:xfrm>
            <a:off x="3125536" y="1185153"/>
            <a:ext cx="1384607" cy="2607547"/>
            <a:chOff x="4100948" y="1317207"/>
            <a:chExt cx="1384607" cy="5294344"/>
          </a:xfrm>
          <a:solidFill>
            <a:srgbClr val="002060"/>
          </a:solidFill>
        </p:grpSpPr>
        <p:cxnSp>
          <p:nvCxnSpPr>
            <p:cNvPr id="17" name="Connecteur droit 16">
              <a:extLst>
                <a:ext uri="{FF2B5EF4-FFF2-40B4-BE49-F238E27FC236}">
                  <a16:creationId xmlns:a16="http://schemas.microsoft.com/office/drawing/2014/main" id="{A6F212A6-F237-EDF9-1CC9-C74F09DEF010}"/>
                </a:ext>
              </a:extLst>
            </p:cNvPr>
            <p:cNvCxnSpPr/>
            <p:nvPr/>
          </p:nvCxnSpPr>
          <p:spPr>
            <a:xfrm>
              <a:off x="5476314" y="1317207"/>
              <a:ext cx="0" cy="5283999"/>
            </a:xfrm>
            <a:prstGeom prst="line">
              <a:avLst/>
            </a:prstGeom>
            <a:grpFill/>
            <a:ln w="28575" cap="flat" cmpd="sng" algn="ctr">
              <a:solidFill>
                <a:srgbClr val="002060"/>
              </a:solidFill>
              <a:prstDash val="solid"/>
              <a:miter lim="800000"/>
            </a:ln>
            <a:effectLst/>
          </p:spPr>
        </p:cxnSp>
        <p:cxnSp>
          <p:nvCxnSpPr>
            <p:cNvPr id="18" name="Connecteur droit 17">
              <a:extLst>
                <a:ext uri="{FF2B5EF4-FFF2-40B4-BE49-F238E27FC236}">
                  <a16:creationId xmlns:a16="http://schemas.microsoft.com/office/drawing/2014/main" id="{4D03CD94-C520-4B7E-B19D-349A81923EE2}"/>
                </a:ext>
              </a:extLst>
            </p:cNvPr>
            <p:cNvCxnSpPr/>
            <p:nvPr/>
          </p:nvCxnSpPr>
          <p:spPr>
            <a:xfrm flipH="1">
              <a:off x="4100948" y="6611551"/>
              <a:ext cx="1384607" cy="0"/>
            </a:xfrm>
            <a:prstGeom prst="line">
              <a:avLst/>
            </a:prstGeom>
            <a:grpFill/>
            <a:ln w="28575" cap="flat" cmpd="sng" algn="ctr">
              <a:solidFill>
                <a:srgbClr val="002060"/>
              </a:solidFill>
              <a:prstDash val="solid"/>
              <a:miter lim="800000"/>
            </a:ln>
            <a:effectLst/>
          </p:spPr>
        </p:cxnSp>
      </p:grpSp>
      <p:grpSp>
        <p:nvGrpSpPr>
          <p:cNvPr id="10" name="Groupe 9">
            <a:extLst>
              <a:ext uri="{FF2B5EF4-FFF2-40B4-BE49-F238E27FC236}">
                <a16:creationId xmlns:a16="http://schemas.microsoft.com/office/drawing/2014/main" id="{C95B428A-C17D-9D31-42F5-BF58E43B3CAC}"/>
              </a:ext>
            </a:extLst>
          </p:cNvPr>
          <p:cNvGrpSpPr/>
          <p:nvPr>
            <p:custDataLst>
              <p:tags r:id="rId5"/>
            </p:custDataLst>
          </p:nvPr>
        </p:nvGrpSpPr>
        <p:grpSpPr>
          <a:xfrm flipH="1">
            <a:off x="4600096" y="1174204"/>
            <a:ext cx="1384607" cy="2612652"/>
            <a:chOff x="4253348" y="1469607"/>
            <a:chExt cx="1384607" cy="5294344"/>
          </a:xfrm>
          <a:solidFill>
            <a:srgbClr val="E7E6E6">
              <a:lumMod val="75000"/>
            </a:srgbClr>
          </a:solidFill>
        </p:grpSpPr>
        <p:cxnSp>
          <p:nvCxnSpPr>
            <p:cNvPr id="15" name="Connecteur droit 14">
              <a:extLst>
                <a:ext uri="{FF2B5EF4-FFF2-40B4-BE49-F238E27FC236}">
                  <a16:creationId xmlns:a16="http://schemas.microsoft.com/office/drawing/2014/main" id="{A6784658-FD16-91D9-7518-03A8DA9D5EB1}"/>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16" name="Connecteur droit 15">
              <a:extLst>
                <a:ext uri="{FF2B5EF4-FFF2-40B4-BE49-F238E27FC236}">
                  <a16:creationId xmlns:a16="http://schemas.microsoft.com/office/drawing/2014/main" id="{13C2EE49-E701-8B7D-D230-DC8AD64A5F2C}"/>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11" name="ZoneTexte 10">
            <a:extLst>
              <a:ext uri="{FF2B5EF4-FFF2-40B4-BE49-F238E27FC236}">
                <a16:creationId xmlns:a16="http://schemas.microsoft.com/office/drawing/2014/main" id="{7EFF2281-5937-222D-23EF-5E08DB10E88D}"/>
              </a:ext>
            </a:extLst>
          </p:cNvPr>
          <p:cNvSpPr txBox="1"/>
          <p:nvPr>
            <p:custDataLst>
              <p:tags r:id="rId6"/>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2" name="Connecteur droit 11">
            <a:extLst>
              <a:ext uri="{FF2B5EF4-FFF2-40B4-BE49-F238E27FC236}">
                <a16:creationId xmlns:a16="http://schemas.microsoft.com/office/drawing/2014/main" id="{5A385A84-FC19-6E64-2535-91999B4B40E5}"/>
              </a:ext>
            </a:extLst>
          </p:cNvPr>
          <p:cNvCxnSpPr>
            <a:cxnSpLocks/>
          </p:cNvCxnSpPr>
          <p:nvPr>
            <p:custDataLst>
              <p:tags r:id="rId7"/>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13" name="Connecteur droit 12">
            <a:extLst>
              <a:ext uri="{FF2B5EF4-FFF2-40B4-BE49-F238E27FC236}">
                <a16:creationId xmlns:a16="http://schemas.microsoft.com/office/drawing/2014/main" id="{0C34C34B-1896-1665-DE93-00A24A549A7C}"/>
              </a:ext>
            </a:extLst>
          </p:cNvPr>
          <p:cNvCxnSpPr>
            <a:cxnSpLocks/>
          </p:cNvCxnSpPr>
          <p:nvPr>
            <p:custDataLst>
              <p:tags r:id="rId8"/>
            </p:custDataLst>
          </p:nvPr>
        </p:nvCxnSpPr>
        <p:spPr>
          <a:xfrm>
            <a:off x="233611" y="2012173"/>
            <a:ext cx="4222800" cy="0"/>
          </a:xfrm>
          <a:prstGeom prst="line">
            <a:avLst/>
          </a:prstGeom>
          <a:noFill/>
          <a:ln w="19050" cap="flat" cmpd="sng" algn="ctr">
            <a:solidFill>
              <a:srgbClr val="002060"/>
            </a:solidFill>
            <a:prstDash val="solid"/>
            <a:miter lim="800000"/>
          </a:ln>
          <a:effectLst/>
        </p:spPr>
      </p:cxnSp>
      <p:sp>
        <p:nvSpPr>
          <p:cNvPr id="14" name="ZoneTexte 13">
            <a:extLst>
              <a:ext uri="{FF2B5EF4-FFF2-40B4-BE49-F238E27FC236}">
                <a16:creationId xmlns:a16="http://schemas.microsoft.com/office/drawing/2014/main" id="{C50F4F14-F605-1596-0B3A-392466DADE40}"/>
              </a:ext>
            </a:extLst>
          </p:cNvPr>
          <p:cNvSpPr txBox="1"/>
          <p:nvPr>
            <p:custDataLst>
              <p:tags r:id="rId9"/>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sp>
        <p:nvSpPr>
          <p:cNvPr id="24" name="Rectangle : coins arrondis 4">
            <a:extLst>
              <a:ext uri="{FF2B5EF4-FFF2-40B4-BE49-F238E27FC236}">
                <a16:creationId xmlns:a16="http://schemas.microsoft.com/office/drawing/2014/main" id="{CFE09005-C710-41E4-7C23-03C919602A50}"/>
              </a:ext>
            </a:extLst>
          </p:cNvPr>
          <p:cNvSpPr/>
          <p:nvPr>
            <p:custDataLst>
              <p:tags r:id="rId10"/>
            </p:custDataLst>
          </p:nvPr>
        </p:nvSpPr>
        <p:spPr>
          <a:xfrm>
            <a:off x="233211" y="2068925"/>
            <a:ext cx="4267692" cy="5758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a:t>
            </a:r>
            <a:r>
              <a:rPr kumimoji="0" lang="fr-FR" sz="1400" b="1" i="0" u="none" strike="noStrike" kern="1200" cap="none" spc="0" normalizeH="0" baseline="0" noProof="0" dirty="0">
                <a:ln>
                  <a:noFill/>
                </a:ln>
                <a:solidFill>
                  <a:prstClr val="black"/>
                </a:solidFill>
                <a:effectLst/>
                <a:uLnTx/>
                <a:uFillTx/>
                <a:latin typeface="Arial" charset="0"/>
                <a:ea typeface="+mn-ea"/>
                <a:cs typeface="+mn-cs"/>
              </a:rPr>
              <a:t>Absence du statut dans la législation</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Rectangle : coins arrondis 4">
            <a:extLst>
              <a:ext uri="{FF2B5EF4-FFF2-40B4-BE49-F238E27FC236}">
                <a16:creationId xmlns:a16="http://schemas.microsoft.com/office/drawing/2014/main" id="{FD458FB0-6458-1530-3067-17A1B741F2A1}"/>
              </a:ext>
            </a:extLst>
          </p:cNvPr>
          <p:cNvSpPr/>
          <p:nvPr>
            <p:custDataLst>
              <p:tags r:id="rId11"/>
            </p:custDataLst>
          </p:nvPr>
        </p:nvSpPr>
        <p:spPr>
          <a:xfrm>
            <a:off x="233211" y="2855771"/>
            <a:ext cx="4267692" cy="5265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Choix inapproprié du seuil d’éligibilité qui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empêche l’apparition de clients éligibles</a:t>
            </a:r>
          </a:p>
        </p:txBody>
      </p:sp>
      <p:sp>
        <p:nvSpPr>
          <p:cNvPr id="26" name="Rectangle : coins arrondis 48">
            <a:extLst>
              <a:ext uri="{FF2B5EF4-FFF2-40B4-BE49-F238E27FC236}">
                <a16:creationId xmlns:a16="http://schemas.microsoft.com/office/drawing/2014/main" id="{B962DE6B-D60A-0784-B915-AE2843853B03}"/>
              </a:ext>
            </a:extLst>
          </p:cNvPr>
          <p:cNvSpPr/>
          <p:nvPr>
            <p:custDataLst>
              <p:tags r:id="rId12"/>
            </p:custDataLst>
          </p:nvPr>
        </p:nvSpPr>
        <p:spPr>
          <a:xfrm flipH="1">
            <a:off x="4624460" y="2847368"/>
            <a:ext cx="3657951" cy="82833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Etude d’impact </a:t>
            </a:r>
            <a:r>
              <a:rPr kumimoji="0" lang="fr-FR" sz="1300" b="0" i="0" u="none" strike="noStrike" kern="1200" cap="none" spc="0" normalizeH="0" baseline="0" noProof="0" dirty="0">
                <a:ln>
                  <a:noFill/>
                </a:ln>
                <a:solidFill>
                  <a:prstClr val="black"/>
                </a:solidFill>
                <a:effectLst/>
                <a:uLnTx/>
                <a:uFillTx/>
                <a:latin typeface="Arial" charset="0"/>
                <a:ea typeface="+mn-ea"/>
                <a:cs typeface="+mn-cs"/>
              </a:rPr>
              <a:t>pour définir le seuil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charset="0"/>
                <a:ea typeface="+mn-ea"/>
                <a:cs typeface="+mn-cs"/>
              </a:rPr>
              <a:t>Seuils progressifs et réalistes permettant de fixer un rythme optimisé à l’ouverture du marché</a:t>
            </a:r>
          </a:p>
        </p:txBody>
      </p:sp>
      <p:sp>
        <p:nvSpPr>
          <p:cNvPr id="27" name="Rectangle : coins arrondis 48">
            <a:extLst>
              <a:ext uri="{FF2B5EF4-FFF2-40B4-BE49-F238E27FC236}">
                <a16:creationId xmlns:a16="http://schemas.microsoft.com/office/drawing/2014/main" id="{D7FE9E4B-69C2-01FD-B10E-53264B8BD376}"/>
              </a:ext>
            </a:extLst>
          </p:cNvPr>
          <p:cNvSpPr/>
          <p:nvPr>
            <p:custDataLst>
              <p:tags r:id="rId13"/>
            </p:custDataLst>
          </p:nvPr>
        </p:nvSpPr>
        <p:spPr>
          <a:xfrm flipH="1">
            <a:off x="4624461" y="2068925"/>
            <a:ext cx="3657953" cy="4072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Introduction dans la législation du droit au statut de client éligible</a:t>
            </a: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sp>
        <p:nvSpPr>
          <p:cNvPr id="28" name="Rectangle : coins arrondis 48">
            <a:extLst>
              <a:ext uri="{FF2B5EF4-FFF2-40B4-BE49-F238E27FC236}">
                <a16:creationId xmlns:a16="http://schemas.microsoft.com/office/drawing/2014/main" id="{DCB36844-84C6-BE6D-53A4-C5EB40A003AE}"/>
              </a:ext>
            </a:extLst>
          </p:cNvPr>
          <p:cNvSpPr/>
          <p:nvPr>
            <p:custDataLst>
              <p:tags r:id="rId14"/>
            </p:custDataLst>
          </p:nvPr>
        </p:nvSpPr>
        <p:spPr>
          <a:xfrm flipH="1">
            <a:off x="8297535" y="2068925"/>
            <a:ext cx="3595215" cy="38189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Modèles de contrat d’achat d’électricité pour clients éligibles</a:t>
            </a:r>
            <a:endParaRPr kumimoji="0" lang="fr-FR" sz="1300" b="1"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32" name="Connecteur droit 31">
            <a:extLst>
              <a:ext uri="{FF2B5EF4-FFF2-40B4-BE49-F238E27FC236}">
                <a16:creationId xmlns:a16="http://schemas.microsoft.com/office/drawing/2014/main" id="{97DC94E2-362D-5233-3AD1-A04F3EE384C8}"/>
              </a:ext>
            </a:extLst>
          </p:cNvPr>
          <p:cNvCxnSpPr>
            <a:cxnSpLocks/>
          </p:cNvCxnSpPr>
          <p:nvPr>
            <p:custDataLst>
              <p:tags r:id="rId15"/>
            </p:custDataLst>
          </p:nvPr>
        </p:nvCxnSpPr>
        <p:spPr>
          <a:xfrm flipH="1" flipV="1">
            <a:off x="8283362" y="1512757"/>
            <a:ext cx="14173" cy="2268994"/>
          </a:xfrm>
          <a:prstGeom prst="line">
            <a:avLst/>
          </a:prstGeom>
          <a:noFill/>
          <a:ln w="19050" cap="flat" cmpd="sng" algn="ctr">
            <a:solidFill>
              <a:srgbClr val="4472C4">
                <a:lumMod val="60000"/>
                <a:lumOff val="40000"/>
              </a:srgbClr>
            </a:solidFill>
            <a:prstDash val="sysDot"/>
            <a:miter lim="800000"/>
          </a:ln>
          <a:effectLst/>
        </p:spPr>
      </p:cxnSp>
      <p:grpSp>
        <p:nvGrpSpPr>
          <p:cNvPr id="21" name="Groupe 20">
            <a:extLst>
              <a:ext uri="{FF2B5EF4-FFF2-40B4-BE49-F238E27FC236}">
                <a16:creationId xmlns:a16="http://schemas.microsoft.com/office/drawing/2014/main" id="{258A6B22-AC88-ACFD-53B6-CC9AC65F3DA5}"/>
              </a:ext>
            </a:extLst>
          </p:cNvPr>
          <p:cNvGrpSpPr/>
          <p:nvPr/>
        </p:nvGrpSpPr>
        <p:grpSpPr>
          <a:xfrm>
            <a:off x="218706" y="2846814"/>
            <a:ext cx="11367725" cy="0"/>
            <a:chOff x="218706" y="2846814"/>
            <a:chExt cx="11367725" cy="0"/>
          </a:xfrm>
        </p:grpSpPr>
        <p:cxnSp>
          <p:nvCxnSpPr>
            <p:cNvPr id="22" name="Connecteur droit 21">
              <a:extLst>
                <a:ext uri="{FF2B5EF4-FFF2-40B4-BE49-F238E27FC236}">
                  <a16:creationId xmlns:a16="http://schemas.microsoft.com/office/drawing/2014/main" id="{FE10999E-316C-BA31-DC35-815D2800A94D}"/>
                </a:ext>
              </a:extLst>
            </p:cNvPr>
            <p:cNvCxnSpPr>
              <a:cxnSpLocks/>
            </p:cNvCxnSpPr>
            <p:nvPr>
              <p:custDataLst>
                <p:tags r:id="rId16"/>
              </p:custDataLst>
            </p:nvPr>
          </p:nvCxnSpPr>
          <p:spPr>
            <a:xfrm>
              <a:off x="218706" y="2846814"/>
              <a:ext cx="4178679" cy="0"/>
            </a:xfrm>
            <a:prstGeom prst="line">
              <a:avLst/>
            </a:prstGeom>
            <a:noFill/>
            <a:ln w="19050" cap="flat" cmpd="sng" algn="ctr">
              <a:solidFill>
                <a:srgbClr val="002060"/>
              </a:solidFill>
              <a:prstDash val="sysDot"/>
              <a:miter lim="800000"/>
            </a:ln>
            <a:effectLst/>
          </p:spPr>
        </p:cxnSp>
        <p:cxnSp>
          <p:nvCxnSpPr>
            <p:cNvPr id="23" name="Connecteur droit 22">
              <a:extLst>
                <a:ext uri="{FF2B5EF4-FFF2-40B4-BE49-F238E27FC236}">
                  <a16:creationId xmlns:a16="http://schemas.microsoft.com/office/drawing/2014/main" id="{2EA62544-8FCA-BBD2-87E2-2DE94E11CAE8}"/>
                </a:ext>
              </a:extLst>
            </p:cNvPr>
            <p:cNvCxnSpPr>
              <a:cxnSpLocks/>
            </p:cNvCxnSpPr>
            <p:nvPr>
              <p:custDataLst>
                <p:tags r:id="rId17"/>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Tree>
    <p:extLst>
      <p:ext uri="{BB962C8B-B14F-4D97-AF65-F5344CB8AC3E}">
        <p14:creationId xmlns:p14="http://schemas.microsoft.com/office/powerpoint/2010/main" val="502908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78EAFA1F-A6B5-FDE1-4AA9-BBDF8F7C6FEB}"/>
              </a:ext>
            </a:extLst>
          </p:cNvPr>
          <p:cNvSpPr txBox="1"/>
          <p:nvPr>
            <p:custDataLst>
              <p:tags r:id="rId1"/>
            </p:custDataLst>
          </p:nvPr>
        </p:nvSpPr>
        <p:spPr>
          <a:xfrm>
            <a:off x="194590" y="710313"/>
            <a:ext cx="11774655"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Comment mesurer l’impact des clients éligibles pour fixer le seuil d’éligibilité et introduire la progressivité ?</a:t>
            </a:r>
          </a:p>
        </p:txBody>
      </p:sp>
      <p:cxnSp>
        <p:nvCxnSpPr>
          <p:cNvPr id="3" name="Connecteur droit 2">
            <a:extLst>
              <a:ext uri="{FF2B5EF4-FFF2-40B4-BE49-F238E27FC236}">
                <a16:creationId xmlns:a16="http://schemas.microsoft.com/office/drawing/2014/main" id="{0F955B69-B9F0-3575-DF5E-29557E9FA7E7}"/>
              </a:ext>
            </a:extLst>
          </p:cNvPr>
          <p:cNvCxnSpPr>
            <a:cxnSpLocks/>
          </p:cNvCxnSpPr>
          <p:nvPr/>
        </p:nvCxnSpPr>
        <p:spPr>
          <a:xfrm>
            <a:off x="275761" y="1059389"/>
            <a:ext cx="1126133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49AB223A-A1B3-7CBA-4EB5-595FCEE6A986}"/>
              </a:ext>
            </a:extLst>
          </p:cNvPr>
          <p:cNvSpPr txBox="1">
            <a:spLocks/>
          </p:cNvSpPr>
          <p:nvPr/>
        </p:nvSpPr>
        <p:spPr>
          <a:xfrm>
            <a:off x="194590" y="1216492"/>
            <a:ext cx="11200325" cy="307777"/>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Avec la participation des opérateurs du secteur / Prise en compte de l’organisation des réseaux et de la situation des opérateurs du marché</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ZoneTexte 4">
            <a:extLst>
              <a:ext uri="{FF2B5EF4-FFF2-40B4-BE49-F238E27FC236}">
                <a16:creationId xmlns:a16="http://schemas.microsoft.com/office/drawing/2014/main" id="{4D9D3D21-3A1E-5289-3A0A-DD203915968A}"/>
              </a:ext>
            </a:extLst>
          </p:cNvPr>
          <p:cNvSpPr txBox="1">
            <a:spLocks/>
          </p:cNvSpPr>
          <p:nvPr/>
        </p:nvSpPr>
        <p:spPr>
          <a:xfrm>
            <a:off x="8309484" y="3215289"/>
            <a:ext cx="3405699" cy="3339376"/>
          </a:xfrm>
          <a:prstGeom prst="rect">
            <a:avLst/>
          </a:prstGeom>
          <a:noFill/>
          <a:ln w="19050">
            <a:noFill/>
            <a:prstDash val="dash"/>
          </a:ln>
        </p:spPr>
        <p:txBody>
          <a:bodyPr wrap="square">
            <a:spAutoFit/>
          </a:bodyPr>
          <a:lstStyle/>
          <a:p>
            <a:pPr marL="0" marR="0" lvl="0" indent="0" algn="just" defTabSz="914400" rtl="0" eaLnBrk="1" fontAlgn="auto" latinLnBrk="0" hangingPunct="1">
              <a:lnSpc>
                <a:spcPct val="100000"/>
              </a:lnSpc>
              <a:spcBef>
                <a:spcPts val="600"/>
              </a:spcBef>
              <a:spcAft>
                <a:spcPts val="600"/>
              </a:spcAft>
              <a:buClrTx/>
              <a:buSzTx/>
              <a:buFontTx/>
              <a:buNone/>
              <a:tabLst/>
              <a:defRPr/>
            </a:pPr>
            <a:r>
              <a:rPr kumimoji="0" lang="fr-FR" sz="1400" b="0" i="0" u="none" strike="noStrike" kern="0" cap="none" spc="0" normalizeH="0" baseline="0" noProof="0" dirty="0">
                <a:ln>
                  <a:noFill/>
                </a:ln>
                <a:solidFill>
                  <a:prstClr val="black"/>
                </a:solidFill>
                <a:effectLst/>
                <a:uLnTx/>
                <a:uFillTx/>
                <a:latin typeface="Arial" panose="020B0604020202020204"/>
                <a:ea typeface="+mn-ea"/>
                <a:cs typeface="+mn-cs"/>
              </a:rPr>
              <a:t>Critères pour définir un seuil pertinent (structure de la consommation nationale,  poids des gros clients, disponibilité de production indépendante, capacité de contrôle des règles d’accès au réseau) :</a:t>
            </a:r>
          </a:p>
          <a:p>
            <a:pPr marL="179388" marR="0" lvl="0" indent="-179388" algn="just"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endParaRPr kumimoji="0" lang="fr-FR" sz="1400" b="0" i="0" u="none" strike="noStrike" kern="0" cap="none" spc="0" normalizeH="0" baseline="0" noProof="0" dirty="0">
              <a:ln>
                <a:noFill/>
              </a:ln>
              <a:solidFill>
                <a:prstClr val="black"/>
              </a:solidFill>
              <a:effectLst/>
              <a:uLnTx/>
              <a:uFillTx/>
              <a:latin typeface="Arial" panose="020B0604020202020204"/>
              <a:ea typeface="+mn-ea"/>
              <a:cs typeface="+mn-cs"/>
            </a:endParaRPr>
          </a:p>
          <a:p>
            <a:pPr marL="179388" marR="0" lvl="0" indent="-179388"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fr-FR" sz="1400" b="0" i="0" u="none" strike="noStrike" kern="0" cap="none" spc="0" normalizeH="0" baseline="0" noProof="0" dirty="0">
                <a:ln>
                  <a:noFill/>
                </a:ln>
                <a:solidFill>
                  <a:prstClr val="black"/>
                </a:solidFill>
                <a:effectLst/>
                <a:uLnTx/>
                <a:uFillTx/>
                <a:latin typeface="Arial" panose="020B0604020202020204"/>
                <a:ea typeface="+mn-ea"/>
                <a:cs typeface="+mn-cs"/>
              </a:rPr>
              <a:t>Fixation des premiers seuils de puissance et de consommation annuelle pour les gros consommateurs</a:t>
            </a:r>
          </a:p>
          <a:p>
            <a:pPr marL="179388" marR="0" lvl="0" indent="-179388"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endParaRPr kumimoji="0" lang="fr-FR" sz="1400" b="0" i="0" u="none" strike="noStrike" kern="0" cap="none" spc="0" normalizeH="0" baseline="0" noProof="0" dirty="0">
              <a:ln>
                <a:noFill/>
              </a:ln>
              <a:solidFill>
                <a:prstClr val="black"/>
              </a:solidFill>
              <a:effectLst/>
              <a:uLnTx/>
              <a:uFillTx/>
              <a:latin typeface="Arial" panose="020B0604020202020204"/>
              <a:ea typeface="+mn-ea"/>
              <a:cs typeface="+mn-cs"/>
            </a:endParaRPr>
          </a:p>
          <a:p>
            <a:pPr marL="179388" marR="0" lvl="0" indent="-179388"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Seuil d’éligibilité fixé par décret ou arrêté sur proposition de l’Autorité de Régulation </a:t>
            </a:r>
            <a:endParaRPr kumimoji="0" lang="fr-FR" sz="14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sp>
        <p:nvSpPr>
          <p:cNvPr id="6" name="ZoneTexte 5">
            <a:extLst>
              <a:ext uri="{FF2B5EF4-FFF2-40B4-BE49-F238E27FC236}">
                <a16:creationId xmlns:a16="http://schemas.microsoft.com/office/drawing/2014/main" id="{9C495ED8-B9B5-758A-65DB-6C61E80B8A5F}"/>
              </a:ext>
            </a:extLst>
          </p:cNvPr>
          <p:cNvSpPr txBox="1">
            <a:spLocks/>
          </p:cNvSpPr>
          <p:nvPr/>
        </p:nvSpPr>
        <p:spPr>
          <a:xfrm>
            <a:off x="560181" y="3215289"/>
            <a:ext cx="3137294" cy="3162404"/>
          </a:xfrm>
          <a:prstGeom prst="rect">
            <a:avLst/>
          </a:prstGeom>
          <a:noFill/>
          <a:ln w="19050">
            <a:noFill/>
            <a:prstDash val="dash"/>
          </a:ln>
        </p:spPr>
        <p:txBody>
          <a:bodyPr wrap="square">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Coût réel de production pour centrales thermiques incluant :</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636588" marR="0" lvl="1" indent="-179388"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subventions </a:t>
            </a:r>
          </a:p>
          <a:p>
            <a:pPr marL="636588" marR="0" lvl="1" indent="-179388"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coûts d’acheminement du carburant vers le lieu de production</a:t>
            </a:r>
          </a:p>
          <a:p>
            <a:pPr marL="636588" marR="0" lvl="1" indent="-179388"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Comparaison du prix de vente par catégorie de clients finaux.</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Identification des centrales obsolètes et/ou qui vendent à perte.</a:t>
            </a:r>
          </a:p>
        </p:txBody>
      </p:sp>
      <p:sp>
        <p:nvSpPr>
          <p:cNvPr id="7" name="ZoneTexte 6">
            <a:extLst>
              <a:ext uri="{FF2B5EF4-FFF2-40B4-BE49-F238E27FC236}">
                <a16:creationId xmlns:a16="http://schemas.microsoft.com/office/drawing/2014/main" id="{986060CD-7BF1-55F5-13F4-BEB6BABAC753}"/>
              </a:ext>
            </a:extLst>
          </p:cNvPr>
          <p:cNvSpPr txBox="1">
            <a:spLocks/>
          </p:cNvSpPr>
          <p:nvPr/>
        </p:nvSpPr>
        <p:spPr>
          <a:xfrm>
            <a:off x="4428586" y="3215289"/>
            <a:ext cx="3139200" cy="2870016"/>
          </a:xfrm>
          <a:prstGeom prst="rect">
            <a:avLst/>
          </a:prstGeom>
          <a:noFill/>
          <a:ln w="19050">
            <a:noFill/>
            <a:prstDash val="dash"/>
          </a:ln>
        </p:spPr>
        <p:txBody>
          <a:bodyPr wrap="square">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Analyse des listes des gros clients par centrale pour estimer leurs consommations annuelles.</a:t>
            </a:r>
          </a:p>
          <a:p>
            <a:pPr marL="179388" marR="0" lvl="0" indent="-179388"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Établissement des bénéfices réels de leur passage au statut de client éligible.</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Définition d’un plan de redistribution des ventes de la capacité libérée par la déconnexion des gros clients ou par la mise hors service des centrales à coûts élevés.</a:t>
            </a:r>
          </a:p>
        </p:txBody>
      </p:sp>
      <p:sp>
        <p:nvSpPr>
          <p:cNvPr id="8" name="Rectangle 7">
            <a:extLst>
              <a:ext uri="{FF2B5EF4-FFF2-40B4-BE49-F238E27FC236}">
                <a16:creationId xmlns:a16="http://schemas.microsoft.com/office/drawing/2014/main" id="{F12602A1-2871-24D4-2EF7-07859D575E89}"/>
              </a:ext>
            </a:extLst>
          </p:cNvPr>
          <p:cNvSpPr/>
          <p:nvPr/>
        </p:nvSpPr>
        <p:spPr>
          <a:xfrm>
            <a:off x="267101" y="3215289"/>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1</a:t>
            </a:r>
          </a:p>
        </p:txBody>
      </p:sp>
      <p:sp>
        <p:nvSpPr>
          <p:cNvPr id="9" name="Rectangle 8">
            <a:extLst>
              <a:ext uri="{FF2B5EF4-FFF2-40B4-BE49-F238E27FC236}">
                <a16:creationId xmlns:a16="http://schemas.microsoft.com/office/drawing/2014/main" id="{9805B813-9BC0-B7B6-5EC3-E373A775C7F5}"/>
              </a:ext>
            </a:extLst>
          </p:cNvPr>
          <p:cNvSpPr/>
          <p:nvPr/>
        </p:nvSpPr>
        <p:spPr>
          <a:xfrm>
            <a:off x="267101" y="5121370"/>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2</a:t>
            </a:r>
          </a:p>
        </p:txBody>
      </p:sp>
      <p:sp>
        <p:nvSpPr>
          <p:cNvPr id="10" name="Rectangle 9">
            <a:extLst>
              <a:ext uri="{FF2B5EF4-FFF2-40B4-BE49-F238E27FC236}">
                <a16:creationId xmlns:a16="http://schemas.microsoft.com/office/drawing/2014/main" id="{052AD116-6267-1A6A-0C61-F2946FC3BA14}"/>
              </a:ext>
            </a:extLst>
          </p:cNvPr>
          <p:cNvSpPr/>
          <p:nvPr/>
        </p:nvSpPr>
        <p:spPr>
          <a:xfrm>
            <a:off x="267101" y="5799497"/>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3</a:t>
            </a:r>
          </a:p>
        </p:txBody>
      </p:sp>
      <p:sp>
        <p:nvSpPr>
          <p:cNvPr id="11" name="Rectangle 10">
            <a:extLst>
              <a:ext uri="{FF2B5EF4-FFF2-40B4-BE49-F238E27FC236}">
                <a16:creationId xmlns:a16="http://schemas.microsoft.com/office/drawing/2014/main" id="{DC5CBF5F-B7C7-8AB7-3C0C-7B0B58813A0C}"/>
              </a:ext>
            </a:extLst>
          </p:cNvPr>
          <p:cNvSpPr/>
          <p:nvPr/>
        </p:nvSpPr>
        <p:spPr>
          <a:xfrm>
            <a:off x="4068585" y="3215289"/>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4</a:t>
            </a:r>
          </a:p>
        </p:txBody>
      </p:sp>
      <p:sp>
        <p:nvSpPr>
          <p:cNvPr id="12" name="Rectangle 11">
            <a:extLst>
              <a:ext uri="{FF2B5EF4-FFF2-40B4-BE49-F238E27FC236}">
                <a16:creationId xmlns:a16="http://schemas.microsoft.com/office/drawing/2014/main" id="{5C5483D3-D2B9-204A-1763-D443BDACE016}"/>
              </a:ext>
            </a:extLst>
          </p:cNvPr>
          <p:cNvSpPr/>
          <p:nvPr/>
        </p:nvSpPr>
        <p:spPr>
          <a:xfrm>
            <a:off x="4068585" y="4183468"/>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5</a:t>
            </a:r>
          </a:p>
        </p:txBody>
      </p:sp>
      <p:sp>
        <p:nvSpPr>
          <p:cNvPr id="13" name="Rectangle 12">
            <a:extLst>
              <a:ext uri="{FF2B5EF4-FFF2-40B4-BE49-F238E27FC236}">
                <a16:creationId xmlns:a16="http://schemas.microsoft.com/office/drawing/2014/main" id="{C1B3E6E6-9442-F72C-D164-F9AEA958479E}"/>
              </a:ext>
            </a:extLst>
          </p:cNvPr>
          <p:cNvSpPr/>
          <p:nvPr/>
        </p:nvSpPr>
        <p:spPr>
          <a:xfrm>
            <a:off x="4068585" y="5121370"/>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6</a:t>
            </a:r>
          </a:p>
        </p:txBody>
      </p:sp>
      <p:sp>
        <p:nvSpPr>
          <p:cNvPr id="14" name="Rectangle 13">
            <a:extLst>
              <a:ext uri="{FF2B5EF4-FFF2-40B4-BE49-F238E27FC236}">
                <a16:creationId xmlns:a16="http://schemas.microsoft.com/office/drawing/2014/main" id="{4646017E-A3DD-31FF-F5C2-98CF1C39122D}"/>
              </a:ext>
            </a:extLst>
          </p:cNvPr>
          <p:cNvSpPr/>
          <p:nvPr/>
        </p:nvSpPr>
        <p:spPr>
          <a:xfrm>
            <a:off x="8019172" y="3215289"/>
            <a:ext cx="360000" cy="360000"/>
          </a:xfrm>
          <a:prstGeom prst="rect">
            <a:avLst/>
          </a:prstGeom>
          <a:no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a:ln>
                  <a:noFill/>
                </a:ln>
                <a:solidFill>
                  <a:srgbClr val="5B9BD5">
                    <a:lumMod val="75000"/>
                  </a:srgbClr>
                </a:solidFill>
                <a:effectLst/>
                <a:uLnTx/>
                <a:uFillTx/>
                <a:latin typeface="Arial" panose="020B0604020202020204" pitchFamily="34" charset="0"/>
                <a:ea typeface="+mn-ea"/>
                <a:cs typeface="Arial" panose="020B0604020202020204" pitchFamily="34" charset="0"/>
              </a:rPr>
              <a:t>7</a:t>
            </a:r>
          </a:p>
        </p:txBody>
      </p:sp>
      <p:sp>
        <p:nvSpPr>
          <p:cNvPr id="15" name="Chevron 17">
            <a:extLst>
              <a:ext uri="{FF2B5EF4-FFF2-40B4-BE49-F238E27FC236}">
                <a16:creationId xmlns:a16="http://schemas.microsoft.com/office/drawing/2014/main" id="{47CFCA64-A7BE-8134-4C9D-9AF75654DEE1}"/>
              </a:ext>
            </a:extLst>
          </p:cNvPr>
          <p:cNvSpPr>
            <a:spLocks/>
          </p:cNvSpPr>
          <p:nvPr/>
        </p:nvSpPr>
        <p:spPr bwMode="auto">
          <a:xfrm>
            <a:off x="216167" y="2422259"/>
            <a:ext cx="3284067" cy="541551"/>
          </a:xfrm>
          <a:prstGeom prst="rect">
            <a:avLst/>
          </a:prstGeom>
          <a:noFill/>
          <a:ln>
            <a:noFill/>
          </a:ln>
          <a:effectLst/>
        </p:spPr>
        <p:txBody>
          <a:bodyPr wrap="square" lIns="54000" tIns="34286" rIns="54000" bIns="34286" rtlCol="0" anchor="t">
            <a:noAutofit/>
          </a:bodyPr>
          <a:lstStyle/>
          <a:p>
            <a:pPr marL="0" marR="0" lvl="0" indent="0" algn="ctr" defTabSz="467890" rtl="0" eaLnBrk="1" fontAlgn="base" latinLnBrk="0" hangingPunct="1">
              <a:lnSpc>
                <a:spcPct val="100000"/>
              </a:lnSpc>
              <a:spcBef>
                <a:spcPts val="450"/>
              </a:spcBef>
              <a:spcAft>
                <a:spcPts val="450"/>
              </a:spcAft>
              <a:buClr>
                <a:srgbClr val="000000"/>
              </a:buClr>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Identification des centrales de production à coûts élevés </a:t>
            </a:r>
          </a:p>
        </p:txBody>
      </p:sp>
      <p:sp>
        <p:nvSpPr>
          <p:cNvPr id="16" name="Chevron 17">
            <a:extLst>
              <a:ext uri="{FF2B5EF4-FFF2-40B4-BE49-F238E27FC236}">
                <a16:creationId xmlns:a16="http://schemas.microsoft.com/office/drawing/2014/main" id="{D0AB421B-B7D8-212D-E189-28EEB93BA5C4}"/>
              </a:ext>
            </a:extLst>
          </p:cNvPr>
          <p:cNvSpPr>
            <a:spLocks/>
          </p:cNvSpPr>
          <p:nvPr/>
        </p:nvSpPr>
        <p:spPr bwMode="auto">
          <a:xfrm>
            <a:off x="8235161" y="2539950"/>
            <a:ext cx="3316533" cy="349469"/>
          </a:xfrm>
          <a:prstGeom prst="rect">
            <a:avLst/>
          </a:prstGeom>
          <a:noFill/>
          <a:ln>
            <a:noFill/>
          </a:ln>
          <a:effectLst/>
        </p:spPr>
        <p:txBody>
          <a:bodyPr wrap="square" lIns="54000" tIns="34286" rIns="54000" bIns="34286" rtlCol="0" anchor="t">
            <a:noAutofit/>
          </a:bodyPr>
          <a:lstStyle/>
          <a:p>
            <a:pPr marL="0" marR="0" lvl="0" indent="0" algn="ctr" defTabSz="467890" rtl="0" eaLnBrk="1" fontAlgn="base" latinLnBrk="0" hangingPunct="1">
              <a:lnSpc>
                <a:spcPct val="100000"/>
              </a:lnSpc>
              <a:spcBef>
                <a:spcPts val="450"/>
              </a:spcBef>
              <a:spcAft>
                <a:spcPts val="450"/>
              </a:spcAft>
              <a:buClr>
                <a:srgbClr val="000000"/>
              </a:buClr>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Fixation du seuil d’éligibilité </a:t>
            </a:r>
          </a:p>
        </p:txBody>
      </p:sp>
      <p:sp>
        <p:nvSpPr>
          <p:cNvPr id="17" name="Chevron 17">
            <a:extLst>
              <a:ext uri="{FF2B5EF4-FFF2-40B4-BE49-F238E27FC236}">
                <a16:creationId xmlns:a16="http://schemas.microsoft.com/office/drawing/2014/main" id="{9DBFFEE5-A299-80E5-A01A-AA0C6448367E}"/>
              </a:ext>
            </a:extLst>
          </p:cNvPr>
          <p:cNvSpPr>
            <a:spLocks/>
          </p:cNvSpPr>
          <p:nvPr/>
        </p:nvSpPr>
        <p:spPr bwMode="auto">
          <a:xfrm>
            <a:off x="4095192" y="2422259"/>
            <a:ext cx="3503091" cy="541551"/>
          </a:xfrm>
          <a:prstGeom prst="rect">
            <a:avLst/>
          </a:prstGeom>
          <a:noFill/>
          <a:ln>
            <a:noFill/>
          </a:ln>
          <a:effectLst/>
        </p:spPr>
        <p:txBody>
          <a:bodyPr wrap="square" lIns="54000" tIns="34286" rIns="54000" bIns="34286" rtlCol="0" anchor="t">
            <a:noAutofit/>
          </a:bodyPr>
          <a:lstStyle/>
          <a:p>
            <a:pPr marL="0" marR="0" lvl="0" indent="0" algn="ctr" defTabSz="467890" rtl="0" eaLnBrk="1" fontAlgn="base" latinLnBrk="0" hangingPunct="1">
              <a:lnSpc>
                <a:spcPct val="100000"/>
              </a:lnSpc>
              <a:spcBef>
                <a:spcPts val="450"/>
              </a:spcBef>
              <a:spcAft>
                <a:spcPts val="450"/>
              </a:spcAft>
              <a:buClr>
                <a:srgbClr val="000000"/>
              </a:buClr>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Plan de redistribution des ventes issues de la production</a:t>
            </a:r>
          </a:p>
        </p:txBody>
      </p:sp>
      <p:cxnSp>
        <p:nvCxnSpPr>
          <p:cNvPr id="18" name="Connecteur droit 17">
            <a:extLst>
              <a:ext uri="{FF2B5EF4-FFF2-40B4-BE49-F238E27FC236}">
                <a16:creationId xmlns:a16="http://schemas.microsoft.com/office/drawing/2014/main" id="{F9914F7E-B191-7A25-EA7C-06ADF9230CB2}"/>
              </a:ext>
            </a:extLst>
          </p:cNvPr>
          <p:cNvCxnSpPr>
            <a:cxnSpLocks/>
          </p:cNvCxnSpPr>
          <p:nvPr/>
        </p:nvCxnSpPr>
        <p:spPr bwMode="auto">
          <a:xfrm>
            <a:off x="303298" y="1856028"/>
            <a:ext cx="11200325" cy="5266"/>
          </a:xfrm>
          <a:prstGeom prst="line">
            <a:avLst/>
          </a:prstGeom>
          <a:noFill/>
          <a:ln w="28575">
            <a:solidFill>
              <a:srgbClr val="002060"/>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cxnSp>
      <p:sp>
        <p:nvSpPr>
          <p:cNvPr id="19" name="Rectangle 18">
            <a:extLst>
              <a:ext uri="{FF2B5EF4-FFF2-40B4-BE49-F238E27FC236}">
                <a16:creationId xmlns:a16="http://schemas.microsoft.com/office/drawing/2014/main" id="{BCF32EAD-314E-FF0E-E92F-AA0E547BFA57}"/>
              </a:ext>
            </a:extLst>
          </p:cNvPr>
          <p:cNvSpPr/>
          <p:nvPr/>
        </p:nvSpPr>
        <p:spPr>
          <a:xfrm>
            <a:off x="5039360" y="1711801"/>
            <a:ext cx="1815421" cy="288453"/>
          </a:xfrm>
          <a:prstGeom prst="rect">
            <a:avLst/>
          </a:prstGeom>
          <a:solidFill>
            <a:schemeClr val="bg1"/>
          </a:solidFill>
          <a:ln w="12700" cap="flat" cmpd="sng" algn="ctr">
            <a:noFill/>
            <a:prstDash val="sysDot"/>
            <a:miter lim="800000"/>
          </a:ln>
          <a:effectLst/>
        </p:spPr>
        <p:txBody>
          <a:bodyPr rtlCol="0" anchor="ctr"/>
          <a:lstStyle/>
          <a:p>
            <a:pPr marL="0" marR="0" lvl="0" indent="0" algn="ctr" defTabSz="467890" rtl="0" eaLnBrk="1" fontAlgn="base" latinLnBrk="0" hangingPunct="1">
              <a:lnSpc>
                <a:spcPct val="100000"/>
              </a:lnSpc>
              <a:spcBef>
                <a:spcPts val="450"/>
              </a:spcBef>
              <a:spcAft>
                <a:spcPts val="450"/>
              </a:spcAft>
              <a:buClr>
                <a:srgbClr val="000000"/>
              </a:buClr>
              <a:buSzTx/>
              <a:buFontTx/>
              <a:buNone/>
              <a:tabLst/>
              <a:defRPr/>
            </a:pPr>
            <a:r>
              <a:rPr kumimoji="0" lang="fr-FR" sz="1600" b="1" i="0" u="none" strike="noStrike" kern="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Étude d’impact</a:t>
            </a:r>
          </a:p>
        </p:txBody>
      </p:sp>
      <p:sp>
        <p:nvSpPr>
          <p:cNvPr id="20" name="Rectangle 19">
            <a:extLst>
              <a:ext uri="{FF2B5EF4-FFF2-40B4-BE49-F238E27FC236}">
                <a16:creationId xmlns:a16="http://schemas.microsoft.com/office/drawing/2014/main" id="{0468907B-48B1-328C-A333-179559A37087}"/>
              </a:ext>
            </a:extLst>
          </p:cNvPr>
          <p:cNvSpPr/>
          <p:nvPr/>
        </p:nvSpPr>
        <p:spPr>
          <a:xfrm>
            <a:off x="255227" y="1781551"/>
            <a:ext cx="48071" cy="148954"/>
          </a:xfrm>
          <a:prstGeom prst="rect">
            <a:avLst/>
          </a:prstGeom>
          <a:solidFill>
            <a:srgbClr val="002060"/>
          </a:solidFill>
          <a:ln w="12700" cap="flat" cmpd="sng" algn="ctr">
            <a:solidFill>
              <a:srgbClr val="00206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6A05534E-8FE8-B4A5-BABC-74C85F5F5620}"/>
              </a:ext>
            </a:extLst>
          </p:cNvPr>
          <p:cNvSpPr/>
          <p:nvPr/>
        </p:nvSpPr>
        <p:spPr>
          <a:xfrm>
            <a:off x="3773678" y="1781551"/>
            <a:ext cx="48071" cy="148954"/>
          </a:xfrm>
          <a:prstGeom prst="rect">
            <a:avLst/>
          </a:prstGeom>
          <a:solidFill>
            <a:srgbClr val="002060"/>
          </a:solidFill>
          <a:ln w="12700" cap="flat" cmpd="sng" algn="ctr">
            <a:solidFill>
              <a:srgbClr val="00206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8592DD0F-14D1-A7BC-BE23-2D86CF5CD2AF}"/>
              </a:ext>
            </a:extLst>
          </p:cNvPr>
          <p:cNvSpPr/>
          <p:nvPr/>
        </p:nvSpPr>
        <p:spPr>
          <a:xfrm>
            <a:off x="7927962" y="1781551"/>
            <a:ext cx="48071" cy="148954"/>
          </a:xfrm>
          <a:prstGeom prst="rect">
            <a:avLst/>
          </a:prstGeom>
          <a:solidFill>
            <a:srgbClr val="002060"/>
          </a:solidFill>
          <a:ln w="12700" cap="flat" cmpd="sng" algn="ctr">
            <a:solidFill>
              <a:srgbClr val="00206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9" name="Flèche : chevron 28">
            <a:extLst>
              <a:ext uri="{FF2B5EF4-FFF2-40B4-BE49-F238E27FC236}">
                <a16:creationId xmlns:a16="http://schemas.microsoft.com/office/drawing/2014/main" id="{ED9E39DD-D844-7F51-736C-4CB8ABB9BA18}"/>
              </a:ext>
            </a:extLst>
          </p:cNvPr>
          <p:cNvSpPr>
            <a:spLocks noChangeAspect="1"/>
          </p:cNvSpPr>
          <p:nvPr/>
        </p:nvSpPr>
        <p:spPr>
          <a:xfrm>
            <a:off x="7700722" y="2453552"/>
            <a:ext cx="432000" cy="504694"/>
          </a:xfrm>
          <a:prstGeom prst="chevron">
            <a:avLst/>
          </a:prstGeom>
          <a:solidFill>
            <a:srgbClr val="C00000"/>
          </a:solidFill>
          <a:ln w="381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0" name="Flèche : chevron 29">
            <a:extLst>
              <a:ext uri="{FF2B5EF4-FFF2-40B4-BE49-F238E27FC236}">
                <a16:creationId xmlns:a16="http://schemas.microsoft.com/office/drawing/2014/main" id="{E3BACE30-E38D-6E79-EA55-A2B155C5B344}"/>
              </a:ext>
            </a:extLst>
          </p:cNvPr>
          <p:cNvSpPr>
            <a:spLocks noChangeAspect="1"/>
          </p:cNvSpPr>
          <p:nvPr/>
        </p:nvSpPr>
        <p:spPr>
          <a:xfrm>
            <a:off x="3581713" y="2413954"/>
            <a:ext cx="432000" cy="504694"/>
          </a:xfrm>
          <a:prstGeom prst="chevron">
            <a:avLst/>
          </a:prstGeom>
          <a:solidFill>
            <a:srgbClr val="C00000"/>
          </a:solidFill>
          <a:ln w="381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938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EB7A1A9C-983D-5661-2F42-CF1418873CE6}"/>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E1EE5F16-EC13-95AC-83CB-A074D421D3F3}"/>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C1A8753-52D3-CBD4-F8E4-DE7B8054D5E0}"/>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D354E0E7-1364-505A-4AD0-B3561BCA5487}"/>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6. Commercialisateurs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Rectangle 6">
            <a:extLst>
              <a:ext uri="{FF2B5EF4-FFF2-40B4-BE49-F238E27FC236}">
                <a16:creationId xmlns:a16="http://schemas.microsoft.com/office/drawing/2014/main" id="{B1F022F2-F693-3F70-CD1C-2351637A36BE}"/>
              </a:ext>
            </a:extLst>
          </p:cNvPr>
          <p:cNvSpPr>
            <a:spLocks noChangeArrowheads="1"/>
          </p:cNvSpPr>
          <p:nvPr/>
        </p:nvSpPr>
        <p:spPr bwMode="auto">
          <a:xfrm>
            <a:off x="1145279" y="1583646"/>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47ADC71A-D94C-C9F1-BCD1-3C25FCB2216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59820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19BC3-3677-BD2F-DCBB-CE2EF1613E6B}"/>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CEB033B8-0891-A247-477C-233B88DE1C7A}"/>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A7BF1311-243F-450A-6D09-83064D5773B7}"/>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C45A3E55-A9CA-9874-C7FF-F61984D34299}"/>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A00C5BA2-73C2-76E5-9896-D63A670113B5}"/>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6. Commercialisateurs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Rectangle 6">
            <a:extLst>
              <a:ext uri="{FF2B5EF4-FFF2-40B4-BE49-F238E27FC236}">
                <a16:creationId xmlns:a16="http://schemas.microsoft.com/office/drawing/2014/main" id="{D008AA11-F90A-52A8-AE67-565331C432C9}"/>
              </a:ext>
            </a:extLst>
          </p:cNvPr>
          <p:cNvSpPr>
            <a:spLocks noChangeArrowheads="1"/>
          </p:cNvSpPr>
          <p:nvPr/>
        </p:nvSpPr>
        <p:spPr bwMode="auto">
          <a:xfrm>
            <a:off x="1145279" y="3963772"/>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88B785B9-3449-E487-C913-769486A8FF2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56902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36723F73-8E1E-1924-B2E4-1229A6BC5DE7}"/>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F62BBF6B-E17B-2CE0-A0C1-3CFC26D4136B}"/>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a:ea typeface="+mn-ea"/>
                <a:cs typeface="+mn-cs"/>
              </a:rPr>
              <a:t>Avantages et défis de </a:t>
            </a: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l’entrée en lice des Commercialisateurs (Fournisseurs)</a:t>
            </a:r>
          </a:p>
        </p:txBody>
      </p:sp>
      <p:sp>
        <p:nvSpPr>
          <p:cNvPr id="54" name="ZoneTexte 53">
            <a:extLst>
              <a:ext uri="{FF2B5EF4-FFF2-40B4-BE49-F238E27FC236}">
                <a16:creationId xmlns:a16="http://schemas.microsoft.com/office/drawing/2014/main" id="{6386F56B-F021-DEC2-F7B3-67098B2B2046}"/>
              </a:ext>
            </a:extLst>
          </p:cNvPr>
          <p:cNvSpPr txBox="1"/>
          <p:nvPr>
            <p:custDataLst>
              <p:tags r:id="rId2"/>
            </p:custDataLst>
          </p:nvPr>
        </p:nvSpPr>
        <p:spPr>
          <a:xfrm>
            <a:off x="6667635" y="3226973"/>
            <a:ext cx="4828494" cy="954107"/>
          </a:xfrm>
          <a:prstGeom prst="rect">
            <a:avLst/>
          </a:prstGeom>
          <a:noFill/>
          <a:ln w="19050">
            <a:no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Multiplication des acteurs, nécessité de règles, de données solides et de régulation</a:t>
            </a:r>
          </a:p>
          <a:p>
            <a:pPr marL="285750" marR="0" lvl="0" indent="-2857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Besoin de coordination avec les GRD</a:t>
            </a:r>
          </a:p>
        </p:txBody>
      </p:sp>
      <p:sp>
        <p:nvSpPr>
          <p:cNvPr id="55" name="ZoneTexte 54">
            <a:extLst>
              <a:ext uri="{FF2B5EF4-FFF2-40B4-BE49-F238E27FC236}">
                <a16:creationId xmlns:a16="http://schemas.microsoft.com/office/drawing/2014/main" id="{67990C6C-549E-5F5A-D2EE-B3D5C954755A}"/>
              </a:ext>
            </a:extLst>
          </p:cNvPr>
          <p:cNvSpPr txBox="1"/>
          <p:nvPr>
            <p:custDataLst>
              <p:tags r:id="rId3"/>
            </p:custDataLst>
          </p:nvPr>
        </p:nvSpPr>
        <p:spPr>
          <a:xfrm>
            <a:off x="6658822" y="2625242"/>
            <a:ext cx="4828493" cy="338554"/>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Défis de l’arrivée des commercialisateurs</a:t>
            </a:r>
          </a:p>
        </p:txBody>
      </p:sp>
      <p:sp>
        <p:nvSpPr>
          <p:cNvPr id="58" name="ZoneTexte 57">
            <a:extLst>
              <a:ext uri="{FF2B5EF4-FFF2-40B4-BE49-F238E27FC236}">
                <a16:creationId xmlns:a16="http://schemas.microsoft.com/office/drawing/2014/main" id="{792D097B-B536-551F-2A79-CC794B396E03}"/>
              </a:ext>
            </a:extLst>
          </p:cNvPr>
          <p:cNvSpPr txBox="1"/>
          <p:nvPr>
            <p:custDataLst>
              <p:tags r:id="rId4"/>
            </p:custDataLst>
          </p:nvPr>
        </p:nvSpPr>
        <p:spPr>
          <a:xfrm>
            <a:off x="638809" y="3226973"/>
            <a:ext cx="4839361" cy="2462213"/>
          </a:xfrm>
          <a:prstGeom prst="rect">
            <a:avLst/>
          </a:prstGeom>
          <a:noFill/>
          <a:ln w="19050">
            <a:no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Mobilisation de l’investissement privé</a:t>
            </a: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Apport du savoir-faire du secteur privé </a:t>
            </a:r>
          </a:p>
          <a:p>
            <a:pPr marL="285750" marR="0" lvl="0" indent="-2857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Amélioration possible du taux de collecte (diminution des pertes non techniques) et des services,  avec le cas échéant une réduction du prix de l’électricité</a:t>
            </a: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0E2841">
                  <a:lumMod val="50000"/>
                  <a:lumOff val="5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Capacité d’innovation du secteur privé (diversification des offres, compteurs intelligents, supervision temps réel…)</a:t>
            </a:r>
          </a:p>
        </p:txBody>
      </p:sp>
      <p:sp>
        <p:nvSpPr>
          <p:cNvPr id="61" name="ZoneTexte 60">
            <a:extLst>
              <a:ext uri="{FF2B5EF4-FFF2-40B4-BE49-F238E27FC236}">
                <a16:creationId xmlns:a16="http://schemas.microsoft.com/office/drawing/2014/main" id="{DFC168AE-4D86-9F35-CA19-C64D5486195F}"/>
              </a:ext>
            </a:extLst>
          </p:cNvPr>
          <p:cNvSpPr txBox="1"/>
          <p:nvPr>
            <p:custDataLst>
              <p:tags r:id="rId5"/>
            </p:custDataLst>
          </p:nvPr>
        </p:nvSpPr>
        <p:spPr>
          <a:xfrm>
            <a:off x="647620" y="2627854"/>
            <a:ext cx="4830550" cy="338554"/>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Avantages de l’arrivée des commercialisateurs </a:t>
            </a:r>
          </a:p>
        </p:txBody>
      </p:sp>
      <p:cxnSp>
        <p:nvCxnSpPr>
          <p:cNvPr id="62" name="Connecteur droit 61">
            <a:extLst>
              <a:ext uri="{FF2B5EF4-FFF2-40B4-BE49-F238E27FC236}">
                <a16:creationId xmlns:a16="http://schemas.microsoft.com/office/drawing/2014/main" id="{318F6E39-227D-F416-7024-85E597204FB7}"/>
              </a:ext>
            </a:extLst>
          </p:cNvPr>
          <p:cNvCxnSpPr>
            <a:cxnSpLocks/>
          </p:cNvCxnSpPr>
          <p:nvPr>
            <p:custDataLst>
              <p:tags r:id="rId6"/>
            </p:custDataLst>
          </p:nvPr>
        </p:nvCxnSpPr>
        <p:spPr>
          <a:xfrm>
            <a:off x="6053138" y="2761307"/>
            <a:ext cx="0" cy="3032911"/>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73" name="Image 72" descr="Une image contenant noir, obscurité&#10;&#10;Le contenu généré par l’IA peut être incorrect.">
            <a:extLst>
              <a:ext uri="{FF2B5EF4-FFF2-40B4-BE49-F238E27FC236}">
                <a16:creationId xmlns:a16="http://schemas.microsoft.com/office/drawing/2014/main" id="{5A82A9F8-8D61-BDA1-3D75-8EE961E543BD}"/>
              </a:ext>
            </a:extLst>
          </p:cNvPr>
          <p:cNvPicPr>
            <a:picLocks noChangeAspect="1"/>
          </p:cNvPicPr>
          <p:nvPr/>
        </p:nvPicPr>
        <p:blipFill>
          <a:blip r:embed="rId9">
            <a:duotone>
              <a:schemeClr val="accent4">
                <a:shade val="45000"/>
                <a:satMod val="135000"/>
              </a:schemeClr>
              <a:prstClr val="white"/>
            </a:duotone>
          </a:blip>
          <a:stretch>
            <a:fillRect/>
          </a:stretch>
        </p:blipFill>
        <p:spPr>
          <a:xfrm>
            <a:off x="2469371" y="1376251"/>
            <a:ext cx="991038" cy="991038"/>
          </a:xfrm>
          <a:prstGeom prst="rect">
            <a:avLst/>
          </a:prstGeom>
        </p:spPr>
      </p:pic>
      <p:pic>
        <p:nvPicPr>
          <p:cNvPr id="75" name="Image 74">
            <a:extLst>
              <a:ext uri="{FF2B5EF4-FFF2-40B4-BE49-F238E27FC236}">
                <a16:creationId xmlns:a16="http://schemas.microsoft.com/office/drawing/2014/main" id="{AEE171A9-7222-22E0-0D7A-9B7625A9953B}"/>
              </a:ext>
            </a:extLst>
          </p:cNvPr>
          <p:cNvPicPr>
            <a:picLocks noChangeAspect="1"/>
          </p:cNvPicPr>
          <p:nvPr>
            <p:custDataLst>
              <p:tags r:id="rId7"/>
            </p:custDataLst>
          </p:nvPr>
        </p:nvPicPr>
        <p:blipFill>
          <a:blip r:embed="rId10">
            <a:duotone>
              <a:schemeClr val="accent4">
                <a:shade val="45000"/>
                <a:satMod val="135000"/>
              </a:schemeClr>
              <a:prstClr val="white"/>
            </a:duotone>
            <a:extLst>
              <a:ext uri="{BEBA8EAE-BF5A-486C-A8C5-ECC9F3942E4B}">
                <a14:imgProps xmlns:a14="http://schemas.microsoft.com/office/drawing/2010/main">
                  <a14:imgLayer r:embed="rId11">
                    <a14:imgEffect>
                      <a14:artisticCrisscrossEtching/>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8501502" y="1308227"/>
            <a:ext cx="1160759" cy="1160759"/>
          </a:xfrm>
          <a:prstGeom prst="rect">
            <a:avLst/>
          </a:prstGeom>
        </p:spPr>
      </p:pic>
    </p:spTree>
    <p:extLst>
      <p:ext uri="{BB962C8B-B14F-4D97-AF65-F5344CB8AC3E}">
        <p14:creationId xmlns:p14="http://schemas.microsoft.com/office/powerpoint/2010/main" val="2046779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3C652C4E-7F45-72B4-1227-5413B2F87591}"/>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 name="ZoneTexte 2">
            <a:extLst>
              <a:ext uri="{FF2B5EF4-FFF2-40B4-BE49-F238E27FC236}">
                <a16:creationId xmlns:a16="http://schemas.microsoft.com/office/drawing/2014/main" id="{012225DF-FFB7-F789-91AD-7DE4C78D4FF0}"/>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potentielles à l’entrée en lice sur le marché de l’électricité des Commercialisateurs </a:t>
            </a:r>
          </a:p>
        </p:txBody>
      </p:sp>
      <p:sp>
        <p:nvSpPr>
          <p:cNvPr id="7" name="ZoneTexte 6">
            <a:extLst>
              <a:ext uri="{FF2B5EF4-FFF2-40B4-BE49-F238E27FC236}">
                <a16:creationId xmlns:a16="http://schemas.microsoft.com/office/drawing/2014/main" id="{58A08D8E-87BB-776C-E201-964912AEFFE5}"/>
              </a:ext>
            </a:extLst>
          </p:cNvPr>
          <p:cNvSpPr txBox="1"/>
          <p:nvPr>
            <p:custDataLst>
              <p:tags r:id="rId2"/>
            </p:custDataLst>
          </p:nvPr>
        </p:nvSpPr>
        <p:spPr>
          <a:xfrm>
            <a:off x="233210" y="1174203"/>
            <a:ext cx="4223201" cy="338554"/>
          </a:xfrm>
          <a:prstGeom prst="rect">
            <a:avLst/>
          </a:prstGeom>
          <a:solidFill>
            <a:srgbClr val="A5A5A5">
              <a:lumMod val="75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8" name="ZoneTexte 7">
            <a:extLst>
              <a:ext uri="{FF2B5EF4-FFF2-40B4-BE49-F238E27FC236}">
                <a16:creationId xmlns:a16="http://schemas.microsoft.com/office/drawing/2014/main" id="{0F55D34B-2ADF-1D1F-E6FB-A7A6DCB3559A}"/>
              </a:ext>
            </a:extLst>
          </p:cNvPr>
          <p:cNvSpPr txBox="1"/>
          <p:nvPr>
            <p:custDataLst>
              <p:tags r:id="rId3"/>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10" name="Groupe 9">
            <a:extLst>
              <a:ext uri="{FF2B5EF4-FFF2-40B4-BE49-F238E27FC236}">
                <a16:creationId xmlns:a16="http://schemas.microsoft.com/office/drawing/2014/main" id="{5360329D-0297-CB23-9A88-498AE54BE4A1}"/>
              </a:ext>
            </a:extLst>
          </p:cNvPr>
          <p:cNvGrpSpPr/>
          <p:nvPr>
            <p:custDataLst>
              <p:tags r:id="rId4"/>
            </p:custDataLst>
          </p:nvPr>
        </p:nvGrpSpPr>
        <p:grpSpPr>
          <a:xfrm>
            <a:off x="3125536" y="1185153"/>
            <a:ext cx="1384607" cy="3255122"/>
            <a:chOff x="4100948" y="1317207"/>
            <a:chExt cx="1384607" cy="5294344"/>
          </a:xfrm>
        </p:grpSpPr>
        <p:cxnSp>
          <p:nvCxnSpPr>
            <p:cNvPr id="18" name="Connecteur droit 17">
              <a:extLst>
                <a:ext uri="{FF2B5EF4-FFF2-40B4-BE49-F238E27FC236}">
                  <a16:creationId xmlns:a16="http://schemas.microsoft.com/office/drawing/2014/main" id="{C438E2FE-F796-A555-E847-85AC7CB3CF82}"/>
                </a:ext>
              </a:extLst>
            </p:cNvPr>
            <p:cNvCxnSpPr/>
            <p:nvPr/>
          </p:nvCxnSpPr>
          <p:spPr>
            <a:xfrm>
              <a:off x="5476314" y="1317207"/>
              <a:ext cx="0" cy="5283999"/>
            </a:xfrm>
            <a:prstGeom prst="line">
              <a:avLst/>
            </a:prstGeom>
            <a:noFill/>
            <a:ln w="28575" cap="flat" cmpd="sng" algn="ctr">
              <a:solidFill>
                <a:srgbClr val="E7E6E6">
                  <a:lumMod val="50000"/>
                </a:srgbClr>
              </a:solidFill>
              <a:prstDash val="solid"/>
              <a:miter lim="800000"/>
            </a:ln>
            <a:effectLst/>
          </p:spPr>
        </p:cxnSp>
        <p:cxnSp>
          <p:nvCxnSpPr>
            <p:cNvPr id="19" name="Connecteur droit 18">
              <a:extLst>
                <a:ext uri="{FF2B5EF4-FFF2-40B4-BE49-F238E27FC236}">
                  <a16:creationId xmlns:a16="http://schemas.microsoft.com/office/drawing/2014/main" id="{2DAB7FF5-6355-03CE-02E2-A130E3B69BAF}"/>
                </a:ext>
              </a:extLst>
            </p:cNvPr>
            <p:cNvCxnSpPr/>
            <p:nvPr/>
          </p:nvCxnSpPr>
          <p:spPr>
            <a:xfrm flipH="1">
              <a:off x="4100948" y="6611551"/>
              <a:ext cx="1384607" cy="0"/>
            </a:xfrm>
            <a:prstGeom prst="line">
              <a:avLst/>
            </a:prstGeom>
            <a:noFill/>
            <a:ln w="28575" cap="flat" cmpd="sng" algn="ctr">
              <a:solidFill>
                <a:srgbClr val="E7E6E6">
                  <a:lumMod val="50000"/>
                </a:srgbClr>
              </a:solidFill>
              <a:prstDash val="solid"/>
              <a:miter lim="800000"/>
            </a:ln>
            <a:effectLst/>
          </p:spPr>
        </p:cxnSp>
      </p:grpSp>
      <p:grpSp>
        <p:nvGrpSpPr>
          <p:cNvPr id="11" name="Groupe 10">
            <a:extLst>
              <a:ext uri="{FF2B5EF4-FFF2-40B4-BE49-F238E27FC236}">
                <a16:creationId xmlns:a16="http://schemas.microsoft.com/office/drawing/2014/main" id="{F240F233-3243-CD09-82FB-B966EEC6662B}"/>
              </a:ext>
            </a:extLst>
          </p:cNvPr>
          <p:cNvGrpSpPr/>
          <p:nvPr>
            <p:custDataLst>
              <p:tags r:id="rId5"/>
            </p:custDataLst>
          </p:nvPr>
        </p:nvGrpSpPr>
        <p:grpSpPr>
          <a:xfrm flipH="1">
            <a:off x="4600096" y="1174204"/>
            <a:ext cx="1384607" cy="3261495"/>
            <a:chOff x="4253348" y="1469607"/>
            <a:chExt cx="1384607" cy="5294344"/>
          </a:xfrm>
          <a:solidFill>
            <a:srgbClr val="E7E6E6">
              <a:lumMod val="75000"/>
            </a:srgbClr>
          </a:solidFill>
        </p:grpSpPr>
        <p:cxnSp>
          <p:nvCxnSpPr>
            <p:cNvPr id="16" name="Connecteur droit 15">
              <a:extLst>
                <a:ext uri="{FF2B5EF4-FFF2-40B4-BE49-F238E27FC236}">
                  <a16:creationId xmlns:a16="http://schemas.microsoft.com/office/drawing/2014/main" id="{04472EBE-5C0D-B836-2796-4649025863AE}"/>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17" name="Connecteur droit 16">
              <a:extLst>
                <a:ext uri="{FF2B5EF4-FFF2-40B4-BE49-F238E27FC236}">
                  <a16:creationId xmlns:a16="http://schemas.microsoft.com/office/drawing/2014/main" id="{23D71460-18DE-A14F-022C-D1A6C75BE075}"/>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12" name="ZoneTexte 11">
            <a:extLst>
              <a:ext uri="{FF2B5EF4-FFF2-40B4-BE49-F238E27FC236}">
                <a16:creationId xmlns:a16="http://schemas.microsoft.com/office/drawing/2014/main" id="{607BA23F-7EF4-F129-4370-26BAD217C546}"/>
              </a:ext>
            </a:extLst>
          </p:cNvPr>
          <p:cNvSpPr txBox="1"/>
          <p:nvPr>
            <p:custDataLst>
              <p:tags r:id="rId6"/>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3" name="Connecteur droit 12">
            <a:extLst>
              <a:ext uri="{FF2B5EF4-FFF2-40B4-BE49-F238E27FC236}">
                <a16:creationId xmlns:a16="http://schemas.microsoft.com/office/drawing/2014/main" id="{8C35808E-1775-C381-87C3-9FD2D00BAD5B}"/>
              </a:ext>
            </a:extLst>
          </p:cNvPr>
          <p:cNvCxnSpPr>
            <a:cxnSpLocks/>
          </p:cNvCxnSpPr>
          <p:nvPr>
            <p:custDataLst>
              <p:tags r:id="rId7"/>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14" name="Connecteur droit 13">
            <a:extLst>
              <a:ext uri="{FF2B5EF4-FFF2-40B4-BE49-F238E27FC236}">
                <a16:creationId xmlns:a16="http://schemas.microsoft.com/office/drawing/2014/main" id="{C1A7A13F-BEAD-3833-AE9E-E091E747292D}"/>
              </a:ext>
            </a:extLst>
          </p:cNvPr>
          <p:cNvCxnSpPr>
            <a:cxnSpLocks/>
          </p:cNvCxnSpPr>
          <p:nvPr>
            <p:custDataLst>
              <p:tags r:id="rId8"/>
            </p:custDataLst>
          </p:nvPr>
        </p:nvCxnSpPr>
        <p:spPr>
          <a:xfrm>
            <a:off x="233611" y="2012173"/>
            <a:ext cx="4222800" cy="0"/>
          </a:xfrm>
          <a:prstGeom prst="line">
            <a:avLst/>
          </a:prstGeom>
          <a:noFill/>
          <a:ln w="19050" cap="flat" cmpd="sng" algn="ctr">
            <a:solidFill>
              <a:srgbClr val="E7E6E6">
                <a:lumMod val="50000"/>
              </a:srgbClr>
            </a:solidFill>
            <a:prstDash val="solid"/>
            <a:miter lim="800000"/>
          </a:ln>
          <a:effectLst/>
        </p:spPr>
      </p:cxnSp>
      <p:sp>
        <p:nvSpPr>
          <p:cNvPr id="15" name="ZoneTexte 14">
            <a:extLst>
              <a:ext uri="{FF2B5EF4-FFF2-40B4-BE49-F238E27FC236}">
                <a16:creationId xmlns:a16="http://schemas.microsoft.com/office/drawing/2014/main" id="{C294F03F-9A9B-2EC4-1B7A-DD9D8E0875C7}"/>
              </a:ext>
            </a:extLst>
          </p:cNvPr>
          <p:cNvSpPr txBox="1"/>
          <p:nvPr>
            <p:custDataLst>
              <p:tags r:id="rId9"/>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nvGrpSpPr>
          <p:cNvPr id="22" name="Groupe 21">
            <a:extLst>
              <a:ext uri="{FF2B5EF4-FFF2-40B4-BE49-F238E27FC236}">
                <a16:creationId xmlns:a16="http://schemas.microsoft.com/office/drawing/2014/main" id="{70DBDB48-A2B9-51E0-F112-413E5D21BBA8}"/>
              </a:ext>
            </a:extLst>
          </p:cNvPr>
          <p:cNvGrpSpPr/>
          <p:nvPr/>
        </p:nvGrpSpPr>
        <p:grpSpPr>
          <a:xfrm>
            <a:off x="218706" y="2846814"/>
            <a:ext cx="11367725" cy="0"/>
            <a:chOff x="218706" y="2846814"/>
            <a:chExt cx="11367725" cy="0"/>
          </a:xfrm>
        </p:grpSpPr>
        <p:cxnSp>
          <p:nvCxnSpPr>
            <p:cNvPr id="23" name="Connecteur droit 22">
              <a:extLst>
                <a:ext uri="{FF2B5EF4-FFF2-40B4-BE49-F238E27FC236}">
                  <a16:creationId xmlns:a16="http://schemas.microsoft.com/office/drawing/2014/main" id="{0C7D4DA1-2B8E-4585-CF5A-91C53165A5B9}"/>
                </a:ext>
              </a:extLst>
            </p:cNvPr>
            <p:cNvCxnSpPr>
              <a:cxnSpLocks/>
            </p:cNvCxnSpPr>
            <p:nvPr>
              <p:custDataLst>
                <p:tags r:id="rId19"/>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24" name="Connecteur droit 23">
              <a:extLst>
                <a:ext uri="{FF2B5EF4-FFF2-40B4-BE49-F238E27FC236}">
                  <a16:creationId xmlns:a16="http://schemas.microsoft.com/office/drawing/2014/main" id="{0C8C9E58-E962-086B-DB26-86082CCB19F7}"/>
                </a:ext>
              </a:extLst>
            </p:cNvPr>
            <p:cNvCxnSpPr>
              <a:cxnSpLocks/>
            </p:cNvCxnSpPr>
            <p:nvPr>
              <p:custDataLst>
                <p:tags r:id="rId20"/>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
        <p:nvSpPr>
          <p:cNvPr id="25" name="Rectangle : coins arrondis 4">
            <a:extLst>
              <a:ext uri="{FF2B5EF4-FFF2-40B4-BE49-F238E27FC236}">
                <a16:creationId xmlns:a16="http://schemas.microsoft.com/office/drawing/2014/main" id="{01581920-8313-F36B-9048-52858A341041}"/>
              </a:ext>
            </a:extLst>
          </p:cNvPr>
          <p:cNvSpPr/>
          <p:nvPr>
            <p:custDataLst>
              <p:tags r:id="rId10"/>
            </p:custDataLst>
          </p:nvPr>
        </p:nvSpPr>
        <p:spPr>
          <a:xfrm>
            <a:off x="218707" y="2033849"/>
            <a:ext cx="4281268" cy="48875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Absence </a:t>
            </a: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d’un mécanisme de gestion des flux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financier</a:t>
            </a:r>
          </a:p>
        </p:txBody>
      </p:sp>
      <p:sp>
        <p:nvSpPr>
          <p:cNvPr id="26" name="Rectangle : coins arrondis 48">
            <a:extLst>
              <a:ext uri="{FF2B5EF4-FFF2-40B4-BE49-F238E27FC236}">
                <a16:creationId xmlns:a16="http://schemas.microsoft.com/office/drawing/2014/main" id="{311BDD65-0C1E-9055-EA9C-C024654778AE}"/>
              </a:ext>
            </a:extLst>
          </p:cNvPr>
          <p:cNvSpPr/>
          <p:nvPr>
            <p:custDataLst>
              <p:tags r:id="rId11"/>
            </p:custDataLst>
          </p:nvPr>
        </p:nvSpPr>
        <p:spPr>
          <a:xfrm flipH="1">
            <a:off x="4628076" y="2057800"/>
            <a:ext cx="3654339" cy="6309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Procédures de restitution des montants collectés pour chaque segment d’activité</a:t>
            </a:r>
          </a:p>
        </p:txBody>
      </p:sp>
      <p:sp>
        <p:nvSpPr>
          <p:cNvPr id="27" name="Rectangle : coins arrondis 4">
            <a:extLst>
              <a:ext uri="{FF2B5EF4-FFF2-40B4-BE49-F238E27FC236}">
                <a16:creationId xmlns:a16="http://schemas.microsoft.com/office/drawing/2014/main" id="{B0110AD1-262C-01D9-C638-7614A344C015}"/>
              </a:ext>
            </a:extLst>
          </p:cNvPr>
          <p:cNvSpPr/>
          <p:nvPr>
            <p:custDataLst>
              <p:tags r:id="rId12"/>
            </p:custDataLst>
          </p:nvPr>
        </p:nvSpPr>
        <p:spPr>
          <a:xfrm>
            <a:off x="218707" y="3645655"/>
            <a:ext cx="4281268" cy="64803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a:t>
            </a:r>
            <a:r>
              <a:rPr kumimoji="0" lang="fr-FR" sz="14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Absence de données sur la demande</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Rectangle : coins arrondis 48">
            <a:extLst>
              <a:ext uri="{FF2B5EF4-FFF2-40B4-BE49-F238E27FC236}">
                <a16:creationId xmlns:a16="http://schemas.microsoft.com/office/drawing/2014/main" id="{09B66160-8BF6-B903-1F9B-4037C5CA18B0}"/>
              </a:ext>
            </a:extLst>
          </p:cNvPr>
          <p:cNvSpPr/>
          <p:nvPr>
            <p:custDataLst>
              <p:tags r:id="rId13"/>
            </p:custDataLst>
          </p:nvPr>
        </p:nvSpPr>
        <p:spPr>
          <a:xfrm flipH="1">
            <a:off x="8299886" y="3645655"/>
            <a:ext cx="3593811" cy="7900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Accès non discriminatoire aux données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Réseaux intelligents</a:t>
            </a:r>
          </a:p>
        </p:txBody>
      </p:sp>
      <p:sp>
        <p:nvSpPr>
          <p:cNvPr id="29" name="Rectangle : coins arrondis 4">
            <a:extLst>
              <a:ext uri="{FF2B5EF4-FFF2-40B4-BE49-F238E27FC236}">
                <a16:creationId xmlns:a16="http://schemas.microsoft.com/office/drawing/2014/main" id="{A165E1F9-2C53-1C15-D198-C41795EAC2E0}"/>
              </a:ext>
            </a:extLst>
          </p:cNvPr>
          <p:cNvSpPr/>
          <p:nvPr>
            <p:custDataLst>
              <p:tags r:id="rId14"/>
            </p:custDataLst>
          </p:nvPr>
        </p:nvSpPr>
        <p:spPr>
          <a:xfrm>
            <a:off x="218707" y="2954490"/>
            <a:ext cx="4281268" cy="48875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Absence </a:t>
            </a: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d’une tarification basée sur les coûts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réels</a:t>
            </a:r>
            <a:endParaRPr kumimoji="0" lang="fr-FR" sz="14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0" name="Rectangle : coins arrondis 48">
            <a:extLst>
              <a:ext uri="{FF2B5EF4-FFF2-40B4-BE49-F238E27FC236}">
                <a16:creationId xmlns:a16="http://schemas.microsoft.com/office/drawing/2014/main" id="{B0003464-356C-EA69-B011-79D2B73077C3}"/>
              </a:ext>
            </a:extLst>
          </p:cNvPr>
          <p:cNvSpPr/>
          <p:nvPr>
            <p:custDataLst>
              <p:tags r:id="rId15"/>
            </p:custDataLst>
          </p:nvPr>
        </p:nvSpPr>
        <p:spPr>
          <a:xfrm flipH="1">
            <a:off x="4628076" y="2924689"/>
            <a:ext cx="3654339" cy="6309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Mise en place d’un tarif reflétant les coûts</a:t>
            </a:r>
          </a:p>
        </p:txBody>
      </p:sp>
      <p:grpSp>
        <p:nvGrpSpPr>
          <p:cNvPr id="31" name="Groupe 30">
            <a:extLst>
              <a:ext uri="{FF2B5EF4-FFF2-40B4-BE49-F238E27FC236}">
                <a16:creationId xmlns:a16="http://schemas.microsoft.com/office/drawing/2014/main" id="{ED72C10D-71DE-1339-EBD6-F40C32E4C3B4}"/>
              </a:ext>
            </a:extLst>
          </p:cNvPr>
          <p:cNvGrpSpPr/>
          <p:nvPr/>
        </p:nvGrpSpPr>
        <p:grpSpPr>
          <a:xfrm>
            <a:off x="217200" y="3560523"/>
            <a:ext cx="11367725" cy="0"/>
            <a:chOff x="218706" y="2846814"/>
            <a:chExt cx="11367725" cy="0"/>
          </a:xfrm>
        </p:grpSpPr>
        <p:cxnSp>
          <p:nvCxnSpPr>
            <p:cNvPr id="32" name="Connecteur droit 31">
              <a:extLst>
                <a:ext uri="{FF2B5EF4-FFF2-40B4-BE49-F238E27FC236}">
                  <a16:creationId xmlns:a16="http://schemas.microsoft.com/office/drawing/2014/main" id="{F192C259-1EFA-395E-F9AA-23A5147DB1D9}"/>
                </a:ext>
              </a:extLst>
            </p:cNvPr>
            <p:cNvCxnSpPr>
              <a:cxnSpLocks/>
            </p:cNvCxnSpPr>
            <p:nvPr>
              <p:custDataLst>
                <p:tags r:id="rId17"/>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33" name="Connecteur droit 32">
              <a:extLst>
                <a:ext uri="{FF2B5EF4-FFF2-40B4-BE49-F238E27FC236}">
                  <a16:creationId xmlns:a16="http://schemas.microsoft.com/office/drawing/2014/main" id="{392771AF-EA2F-16E0-9332-E20C96E63BE5}"/>
                </a:ext>
              </a:extLst>
            </p:cNvPr>
            <p:cNvCxnSpPr>
              <a:cxnSpLocks/>
            </p:cNvCxnSpPr>
            <p:nvPr>
              <p:custDataLst>
                <p:tags r:id="rId18"/>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cxnSp>
        <p:nvCxnSpPr>
          <p:cNvPr id="34" name="Connecteur droit 33">
            <a:extLst>
              <a:ext uri="{FF2B5EF4-FFF2-40B4-BE49-F238E27FC236}">
                <a16:creationId xmlns:a16="http://schemas.microsoft.com/office/drawing/2014/main" id="{6023C73A-33C7-A127-A4E7-8AFFD5D05AF0}"/>
              </a:ext>
            </a:extLst>
          </p:cNvPr>
          <p:cNvCxnSpPr>
            <a:cxnSpLocks/>
          </p:cNvCxnSpPr>
          <p:nvPr>
            <p:custDataLst>
              <p:tags r:id="rId16"/>
            </p:custDataLst>
          </p:nvPr>
        </p:nvCxnSpPr>
        <p:spPr>
          <a:xfrm flipV="1">
            <a:off x="8283362" y="1512757"/>
            <a:ext cx="0" cy="2922942"/>
          </a:xfrm>
          <a:prstGeom prst="line">
            <a:avLst/>
          </a:prstGeom>
          <a:noFill/>
          <a:ln w="19050" cap="flat" cmpd="sng" algn="ctr">
            <a:solidFill>
              <a:srgbClr val="4472C4">
                <a:lumMod val="60000"/>
                <a:lumOff val="40000"/>
              </a:srgbClr>
            </a:solidFill>
            <a:prstDash val="sysDot"/>
            <a:miter lim="800000"/>
          </a:ln>
          <a:effectLst/>
        </p:spPr>
      </p:cxnSp>
    </p:spTree>
    <p:extLst>
      <p:ext uri="{BB962C8B-B14F-4D97-AF65-F5344CB8AC3E}">
        <p14:creationId xmlns:p14="http://schemas.microsoft.com/office/powerpoint/2010/main" val="2205783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4D045D2E-F5EA-61E8-5D01-89A87E6BF173}"/>
              </a:ext>
            </a:extLst>
          </p:cNvPr>
          <p:cNvSpPr txBox="1"/>
          <p:nvPr>
            <p:custDataLst>
              <p:tags r:id="rId1"/>
            </p:custDataLst>
          </p:nvPr>
        </p:nvSpPr>
        <p:spPr>
          <a:xfrm>
            <a:off x="0" y="1469204"/>
            <a:ext cx="12192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Merci pour votre attention</a:t>
            </a:r>
          </a:p>
        </p:txBody>
      </p:sp>
      <p:pic>
        <p:nvPicPr>
          <p:cNvPr id="6" name="Graphique 5" descr="Questions avec un remplissage uni">
            <a:extLst>
              <a:ext uri="{FF2B5EF4-FFF2-40B4-BE49-F238E27FC236}">
                <a16:creationId xmlns:a16="http://schemas.microsoft.com/office/drawing/2014/main" id="{59BAFB9C-00F0-C149-5AF1-44B861DFB7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4887835" y="2449248"/>
            <a:ext cx="2416329" cy="2416329"/>
          </a:xfrm>
          <a:prstGeom prst="rect">
            <a:avLst/>
          </a:prstGeom>
        </p:spPr>
      </p:pic>
    </p:spTree>
    <p:extLst>
      <p:ext uri="{BB962C8B-B14F-4D97-AF65-F5344CB8AC3E}">
        <p14:creationId xmlns:p14="http://schemas.microsoft.com/office/powerpoint/2010/main" val="1827741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DB51DE-4781-92B1-0B73-5839E7B66DAE}"/>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5B892BD0-329D-8F8F-3EE4-446702725F22}"/>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7C098A7B-D3F8-7E2C-BF25-C7202297778B}"/>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a:ea typeface="+mn-ea"/>
                <a:cs typeface="+mn-cs"/>
              </a:rPr>
              <a:t>Introduction</a:t>
            </a:r>
            <a:endParaRPr kumimoji="0" lang="fr-FR" sz="1700" b="1" i="0" u="none" strike="noStrike" kern="1200" cap="none" spc="0" normalizeH="0" baseline="0" noProof="0" dirty="0">
              <a:ln>
                <a:noFill/>
              </a:ln>
              <a:solidFill>
                <a:prstClr val="black"/>
              </a:solidFill>
              <a:effectLst/>
              <a:highlight>
                <a:srgbClr val="FFFF00"/>
              </a:highlight>
              <a:uLnTx/>
              <a:uFillTx/>
              <a:latin typeface="Arial"/>
              <a:ea typeface="+mn-ea"/>
              <a:cs typeface="+mn-cs"/>
            </a:endParaRPr>
          </a:p>
        </p:txBody>
      </p:sp>
      <p:cxnSp>
        <p:nvCxnSpPr>
          <p:cNvPr id="3" name="Connecteur droit 2">
            <a:extLst>
              <a:ext uri="{FF2B5EF4-FFF2-40B4-BE49-F238E27FC236}">
                <a16:creationId xmlns:a16="http://schemas.microsoft.com/office/drawing/2014/main" id="{FC7FB4BF-B9FA-3E4A-58C6-B478BB5F5CB6}"/>
              </a:ext>
            </a:extLst>
          </p:cNvPr>
          <p:cNvCxnSpPr>
            <a:cxnSpLocks/>
          </p:cNvCxnSpPr>
          <p:nvPr>
            <p:custDataLst>
              <p:tags r:id="rId2"/>
            </p:custDataLst>
          </p:nvPr>
        </p:nvCxnSpPr>
        <p:spPr>
          <a:xfrm>
            <a:off x="6053138" y="2252030"/>
            <a:ext cx="0" cy="4143328"/>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E57D6064-FECC-4185-BCB7-DADF97096714}"/>
              </a:ext>
            </a:extLst>
          </p:cNvPr>
          <p:cNvSpPr txBox="1"/>
          <p:nvPr>
            <p:custDataLst>
              <p:tags r:id="rId3"/>
            </p:custDataLst>
          </p:nvPr>
        </p:nvSpPr>
        <p:spPr>
          <a:xfrm>
            <a:off x="404661" y="2381620"/>
            <a:ext cx="5281763" cy="3077766"/>
          </a:xfrm>
          <a:prstGeom prst="rect">
            <a:avLst/>
          </a:prstGeom>
          <a:noFill/>
          <a:ln w="19050">
            <a:noFill/>
            <a:prstDash val="dash"/>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Système monopolistique qui contrôle la production, le transport, la distribution et la commercialisation</a:t>
            </a: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Participation du secteur privé limitée à des contrats de services (OM, EPC, EPCF…)</a:t>
            </a: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Production en courant alternatif basée principalement sur les énergies fossiles et sur l’hydroélectricité</a:t>
            </a: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Autoproduction limitée aux besoins privés sans possibilité d’injection</a:t>
            </a: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Stockage indexé au transport ou à la distribution</a:t>
            </a:r>
          </a:p>
          <a:p>
            <a:pPr marL="171450" marR="0" lvl="0" indent="-171450" algn="l" defTabSz="914400" rtl="0" eaLnBrk="1" fontAlgn="auto" latinLnBrk="0" hangingPunct="1">
              <a:lnSpc>
                <a:spcPct val="100000"/>
              </a:lnSpc>
              <a:spcBef>
                <a:spcPts val="0"/>
              </a:spcBef>
              <a:spcAft>
                <a:spcPts val="0"/>
              </a:spcAft>
              <a:buClr>
                <a:srgbClr val="0F9ED5">
                  <a:lumMod val="50000"/>
                </a:srgbClr>
              </a:buClr>
              <a:buSzPct val="127000"/>
              <a:buFont typeface="Arial" panose="020B0604020202020204" pitchFamily="34" charset="0"/>
              <a:buChar char="•"/>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6" name="ZoneTexte 5">
            <a:extLst>
              <a:ext uri="{FF2B5EF4-FFF2-40B4-BE49-F238E27FC236}">
                <a16:creationId xmlns:a16="http://schemas.microsoft.com/office/drawing/2014/main" id="{F519EFED-AD61-3415-CF1A-DDA19D3B7880}"/>
              </a:ext>
            </a:extLst>
          </p:cNvPr>
          <p:cNvSpPr txBox="1"/>
          <p:nvPr>
            <p:custDataLst>
              <p:tags r:id="rId4"/>
            </p:custDataLst>
          </p:nvPr>
        </p:nvSpPr>
        <p:spPr>
          <a:xfrm>
            <a:off x="6511922" y="2381620"/>
            <a:ext cx="5332568" cy="4185761"/>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Participation du secteur privé aux investissements du segment de production notamment à base d’énergie renouvelable </a:t>
            </a:r>
            <a:r>
              <a:rPr kumimoji="0" lang="fr-FR" sz="1400" b="1" i="0" u="none" strike="noStrike" kern="1200" cap="none" spc="0" normalizeH="0" baseline="0" noProof="0" dirty="0">
                <a:ln>
                  <a:noFill/>
                </a:ln>
                <a:solidFill>
                  <a:prstClr val="black"/>
                </a:solidFill>
                <a:effectLst/>
                <a:uLnTx/>
                <a:uFillTx/>
                <a:latin typeface="Arial" charset="0"/>
                <a:ea typeface="+mn-ea"/>
                <a:cs typeface="+mn-cs"/>
              </a:rPr>
              <a:t>(</a:t>
            </a:r>
            <a:r>
              <a:rPr kumimoji="0" lang="fr-FR" sz="1400" b="0" i="0" u="none" strike="noStrike" kern="1200" cap="none" spc="0" normalizeH="0" baseline="0" noProof="0" dirty="0">
                <a:ln>
                  <a:noFill/>
                </a:ln>
                <a:solidFill>
                  <a:prstClr val="black"/>
                </a:solidFill>
                <a:effectLst/>
                <a:uLnTx/>
                <a:uFillTx/>
                <a:latin typeface="Arial" charset="0"/>
                <a:ea typeface="+mn-ea"/>
                <a:cs typeface="+mn-cs"/>
              </a:rPr>
              <a:t>PIE)</a:t>
            </a: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Besoin de flexibilité du réseau nécessitant la montée </a:t>
            </a: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 puissance du Stockage (Stockeurs)</a:t>
            </a: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Possibilité d’ouverture du réseau (Transport et Distribution) aux investissements privés</a:t>
            </a: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Généralisation de l’utilisation des panneaux solaires pour l’autoproduction et possibilité de vente du surplus de production (AP)</a:t>
            </a: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Possibilité pour certains consommateurs d’acquérir le statut de Client éligible</a:t>
            </a: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
                <a:srgbClr val="002060"/>
              </a:buClr>
              <a:buSzPct val="127000"/>
              <a:buFontTx/>
              <a:buNone/>
              <a:tabLst>
                <a:tab pos="457200" algn="l"/>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2060"/>
              </a:buClr>
              <a:buSzPct val="127000"/>
              <a:buFont typeface="Arial" panose="020B0604020202020204" pitchFamily="34" charset="0"/>
              <a:buChar char="•"/>
              <a:tabLst>
                <a:tab pos="457200" algn="l"/>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Diversification de l’offre avec propositions de prix, de services et de contrats différenciés (Commercialisateurs) </a:t>
            </a:r>
          </a:p>
        </p:txBody>
      </p:sp>
      <p:sp>
        <p:nvSpPr>
          <p:cNvPr id="8" name="ZoneTexte 7">
            <a:extLst>
              <a:ext uri="{FF2B5EF4-FFF2-40B4-BE49-F238E27FC236}">
                <a16:creationId xmlns:a16="http://schemas.microsoft.com/office/drawing/2014/main" id="{76D8C763-1078-3E6F-A0F5-82578131ADCA}"/>
              </a:ext>
            </a:extLst>
          </p:cNvPr>
          <p:cNvSpPr txBox="1"/>
          <p:nvPr>
            <p:custDataLst>
              <p:tags r:id="rId5"/>
            </p:custDataLst>
          </p:nvPr>
        </p:nvSpPr>
        <p:spPr>
          <a:xfrm>
            <a:off x="7378640" y="1515720"/>
            <a:ext cx="3890688" cy="338554"/>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Ouverture du marché de l’électricité</a:t>
            </a:r>
          </a:p>
        </p:txBody>
      </p:sp>
      <p:sp>
        <p:nvSpPr>
          <p:cNvPr id="9" name="ZoneTexte 8">
            <a:extLst>
              <a:ext uri="{FF2B5EF4-FFF2-40B4-BE49-F238E27FC236}">
                <a16:creationId xmlns:a16="http://schemas.microsoft.com/office/drawing/2014/main" id="{17C9130E-65EF-A283-9E78-467B916B0158}"/>
              </a:ext>
            </a:extLst>
          </p:cNvPr>
          <p:cNvSpPr txBox="1"/>
          <p:nvPr>
            <p:custDataLst>
              <p:tags r:id="rId6"/>
            </p:custDataLst>
          </p:nvPr>
        </p:nvSpPr>
        <p:spPr>
          <a:xfrm>
            <a:off x="1111702" y="1533798"/>
            <a:ext cx="4190979" cy="338554"/>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Système électrique de type traditionnel</a:t>
            </a:r>
          </a:p>
        </p:txBody>
      </p:sp>
      <p:pic>
        <p:nvPicPr>
          <p:cNvPr id="11" name="Image 10">
            <a:extLst>
              <a:ext uri="{FF2B5EF4-FFF2-40B4-BE49-F238E27FC236}">
                <a16:creationId xmlns:a16="http://schemas.microsoft.com/office/drawing/2014/main" id="{B93D0177-6025-3DB9-CC5D-7146BF251891}"/>
              </a:ext>
            </a:extLst>
          </p:cNvPr>
          <p:cNvPicPr>
            <a:picLocks noChangeAspect="1"/>
          </p:cNvPicPr>
          <p:nvPr>
            <p:custDataLst>
              <p:tags r:id="rId7"/>
            </p:custDataLst>
          </p:nvPr>
        </p:nvPicPr>
        <p:blipFill>
          <a:blip r:embed="rId12">
            <a:duotone>
              <a:srgbClr val="5B9BD5">
                <a:shade val="45000"/>
                <a:satMod val="135000"/>
              </a:srgbClr>
              <a:prstClr val="white"/>
            </a:duotone>
            <a:extLst>
              <a:ext uri="{28A0092B-C50C-407E-A947-70E740481C1C}">
                <a14:useLocalDpi xmlns:a14="http://schemas.microsoft.com/office/drawing/2010/main" val="0"/>
              </a:ext>
            </a:extLst>
          </a:blip>
          <a:srcRect/>
          <a:stretch/>
        </p:blipFill>
        <p:spPr>
          <a:xfrm>
            <a:off x="391187" y="1321846"/>
            <a:ext cx="820100" cy="820100"/>
          </a:xfrm>
          <a:prstGeom prst="rect">
            <a:avLst/>
          </a:prstGeom>
        </p:spPr>
      </p:pic>
      <p:pic>
        <p:nvPicPr>
          <p:cNvPr id="15" name="Image 14">
            <a:extLst>
              <a:ext uri="{FF2B5EF4-FFF2-40B4-BE49-F238E27FC236}">
                <a16:creationId xmlns:a16="http://schemas.microsoft.com/office/drawing/2014/main" id="{D0BFE62A-3E95-D0D2-BF92-3000CA2F5478}"/>
              </a:ext>
            </a:extLst>
          </p:cNvPr>
          <p:cNvPicPr>
            <a:picLocks noChangeAspect="1"/>
          </p:cNvPicPr>
          <p:nvPr>
            <p:custDataLst>
              <p:tags r:id="rId8"/>
            </p:custDataLst>
          </p:nvPr>
        </p:nvPicPr>
        <p:blipFill>
          <a:blip r:embed="rId12">
            <a:duotone>
              <a:srgbClr val="5B9BD5">
                <a:shade val="45000"/>
                <a:satMod val="135000"/>
              </a:srgbClr>
              <a:prstClr val="white"/>
            </a:duotone>
            <a:extLst>
              <a:ext uri="{28A0092B-C50C-407E-A947-70E740481C1C}">
                <a14:useLocalDpi xmlns:a14="http://schemas.microsoft.com/office/drawing/2010/main" val="0"/>
              </a:ext>
            </a:extLst>
          </a:blip>
          <a:srcRect t="43821"/>
          <a:stretch>
            <a:fillRect/>
          </a:stretch>
        </p:blipFill>
        <p:spPr>
          <a:xfrm>
            <a:off x="6484182" y="1670897"/>
            <a:ext cx="838475" cy="471049"/>
          </a:xfrm>
          <a:prstGeom prst="rect">
            <a:avLst/>
          </a:prstGeom>
        </p:spPr>
      </p:pic>
      <p:pic>
        <p:nvPicPr>
          <p:cNvPr id="16" name="Image 15">
            <a:extLst>
              <a:ext uri="{FF2B5EF4-FFF2-40B4-BE49-F238E27FC236}">
                <a16:creationId xmlns:a16="http://schemas.microsoft.com/office/drawing/2014/main" id="{37422556-6EF1-1048-BC92-539431A02C55}"/>
              </a:ext>
            </a:extLst>
          </p:cNvPr>
          <p:cNvPicPr>
            <a:picLocks noChangeAspect="1"/>
          </p:cNvPicPr>
          <p:nvPr>
            <p:custDataLst>
              <p:tags r:id="rId9"/>
            </p:custDataLst>
          </p:nvPr>
        </p:nvPicPr>
        <p:blipFill>
          <a:blip r:embed="rId12">
            <a:duotone>
              <a:srgbClr val="5B9BD5">
                <a:shade val="45000"/>
                <a:satMod val="135000"/>
              </a:srgbClr>
              <a:prstClr val="white"/>
            </a:duotone>
            <a:extLst>
              <a:ext uri="{28A0092B-C50C-407E-A947-70E740481C1C}">
                <a14:useLocalDpi xmlns:a14="http://schemas.microsoft.com/office/drawing/2010/main" val="0"/>
              </a:ext>
            </a:extLst>
          </a:blip>
          <a:srcRect b="56842"/>
          <a:stretch>
            <a:fillRect/>
          </a:stretch>
        </p:blipFill>
        <p:spPr>
          <a:xfrm rot="20827811">
            <a:off x="6426843" y="1292528"/>
            <a:ext cx="820100" cy="353943"/>
          </a:xfrm>
          <a:prstGeom prst="rect">
            <a:avLst/>
          </a:prstGeom>
        </p:spPr>
      </p:pic>
    </p:spTree>
    <p:extLst>
      <p:ext uri="{BB962C8B-B14F-4D97-AF65-F5344CB8AC3E}">
        <p14:creationId xmlns:p14="http://schemas.microsoft.com/office/powerpoint/2010/main" val="3893783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C92C8-2095-9DFB-24BD-D5604C4DC59C}"/>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674C8736-641B-05B8-51F1-0ADF82A19EE2}"/>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F3A47D21-62E6-B595-E318-E2177EEA8DC3}"/>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E9C89CC-1DDE-B125-A280-BE2800C5C3E8}"/>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2EAE3CE8-F8F7-18F1-5912-ADB75571A23C}"/>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6. Commercialisateurs</a:t>
            </a:r>
          </a:p>
        </p:txBody>
      </p:sp>
      <p:sp>
        <p:nvSpPr>
          <p:cNvPr id="7" name="Rectangle 6">
            <a:extLst>
              <a:ext uri="{FF2B5EF4-FFF2-40B4-BE49-F238E27FC236}">
                <a16:creationId xmlns:a16="http://schemas.microsoft.com/office/drawing/2014/main" id="{C9353B30-C4A4-9CC4-8AD6-C0897D98E058}"/>
              </a:ext>
            </a:extLst>
          </p:cNvPr>
          <p:cNvSpPr>
            <a:spLocks noChangeArrowheads="1"/>
          </p:cNvSpPr>
          <p:nvPr/>
        </p:nvSpPr>
        <p:spPr bwMode="auto">
          <a:xfrm>
            <a:off x="1145279" y="2078946"/>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DBB8FE25-A1AF-A5F7-8991-7B58B443968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23176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1B520-14DD-555A-4606-ED3A457257FE}"/>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CB9B64E4-DB11-C991-35EB-C2C064DE14F7}"/>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3AAAE6F9-C947-9B7C-4DF6-AFC139870473}"/>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a:ea typeface="+mn-ea"/>
                <a:cs typeface="+mn-cs"/>
              </a:rPr>
              <a:t>Avantages et défis de l’entrée en lice des </a:t>
            </a: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Producteurs Indépendants de l’Électricité (PIE) et des stockeurs privés</a:t>
            </a:r>
          </a:p>
        </p:txBody>
      </p:sp>
      <p:cxnSp>
        <p:nvCxnSpPr>
          <p:cNvPr id="3" name="Connecteur droit 2">
            <a:extLst>
              <a:ext uri="{FF2B5EF4-FFF2-40B4-BE49-F238E27FC236}">
                <a16:creationId xmlns:a16="http://schemas.microsoft.com/office/drawing/2014/main" id="{10A00774-7428-ABFB-B7FB-02A453870601}"/>
              </a:ext>
            </a:extLst>
          </p:cNvPr>
          <p:cNvCxnSpPr>
            <a:cxnSpLocks/>
          </p:cNvCxnSpPr>
          <p:nvPr>
            <p:custDataLst>
              <p:tags r:id="rId2"/>
            </p:custDataLst>
          </p:nvPr>
        </p:nvCxnSpPr>
        <p:spPr>
          <a:xfrm>
            <a:off x="6053138" y="2761307"/>
            <a:ext cx="0" cy="3032911"/>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98B6F33D-AA72-EDF6-8643-879F59A2635A}"/>
              </a:ext>
            </a:extLst>
          </p:cNvPr>
          <p:cNvSpPr txBox="1"/>
          <p:nvPr>
            <p:custDataLst>
              <p:tags r:id="rId3"/>
            </p:custDataLst>
          </p:nvPr>
        </p:nvSpPr>
        <p:spPr>
          <a:xfrm>
            <a:off x="6665646" y="3457486"/>
            <a:ext cx="4823727" cy="2677656"/>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Multiplication des acteurs et des technologies employées, nécessité de normes techniques claires</a:t>
            </a: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Taux de financement privé plus élevé qu’en cas de financement public </a:t>
            </a: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highlight>
                <a:srgbClr val="FFFF00"/>
              </a:highligh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Besoin de clarification juridique des activités de stockage</a:t>
            </a: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charset="0"/>
              <a:ea typeface="+mn-ea"/>
              <a:cs typeface="+mn-cs"/>
            </a:endParaRPr>
          </a:p>
          <a:p>
            <a:pPr marL="285750" marR="0" lvl="0" indent="-285750" algn="l" defTabSz="914400" rtl="0" eaLnBrk="1" fontAlgn="auto" latinLnBrk="0" hangingPunct="1">
              <a:lnSpc>
                <a:spcPct val="100000"/>
              </a:lnSpc>
              <a:spcBef>
                <a:spcPts val="0"/>
              </a:spcBef>
              <a:spcAft>
                <a:spcPts val="0"/>
              </a:spcAft>
              <a:buClr>
                <a:srgbClr val="00B0F0"/>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mn-cs"/>
              </a:rPr>
              <a:t>Identification précise des services rendus par les stockeurs et gestion des relations avec l’opérateur historique et/ou le gestionnaire de réseau </a:t>
            </a:r>
          </a:p>
        </p:txBody>
      </p:sp>
      <p:sp>
        <p:nvSpPr>
          <p:cNvPr id="5" name="ZoneTexte 4">
            <a:extLst>
              <a:ext uri="{FF2B5EF4-FFF2-40B4-BE49-F238E27FC236}">
                <a16:creationId xmlns:a16="http://schemas.microsoft.com/office/drawing/2014/main" id="{616C6056-2AAE-6742-4C11-908AC9DE570B}"/>
              </a:ext>
            </a:extLst>
          </p:cNvPr>
          <p:cNvSpPr txBox="1"/>
          <p:nvPr>
            <p:custDataLst>
              <p:tags r:id="rId4"/>
            </p:custDataLst>
          </p:nvPr>
        </p:nvSpPr>
        <p:spPr>
          <a:xfrm>
            <a:off x="6665646" y="2650777"/>
            <a:ext cx="4823728"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Défis de l’arrivée des PIE renouvelables et des stockeurs privés</a:t>
            </a:r>
          </a:p>
        </p:txBody>
      </p:sp>
      <p:sp>
        <p:nvSpPr>
          <p:cNvPr id="6" name="ZoneTexte 5">
            <a:extLst>
              <a:ext uri="{FF2B5EF4-FFF2-40B4-BE49-F238E27FC236}">
                <a16:creationId xmlns:a16="http://schemas.microsoft.com/office/drawing/2014/main" id="{C8CC9C8B-0307-D45D-1F4A-2701C4C9BDEC}"/>
              </a:ext>
            </a:extLst>
          </p:cNvPr>
          <p:cNvSpPr txBox="1"/>
          <p:nvPr>
            <p:custDataLst>
              <p:tags r:id="rId5"/>
            </p:custDataLst>
          </p:nvPr>
        </p:nvSpPr>
        <p:spPr>
          <a:xfrm>
            <a:off x="647620" y="3457486"/>
            <a:ext cx="4830551" cy="738664"/>
          </a:xfrm>
          <a:prstGeom prst="rect">
            <a:avLst/>
          </a:prstGeom>
          <a:noFill/>
          <a:ln w="19050">
            <a:noFill/>
            <a:prstDash val="dash"/>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156082">
                  <a:lumMod val="60000"/>
                  <a:lumOff val="4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Mobilisation de l’investissement privé</a:t>
            </a:r>
          </a:p>
          <a:p>
            <a:pPr marL="285750" marR="0" lvl="0" indent="-285750" algn="l" defTabSz="914400" rtl="0" eaLnBrk="1" fontAlgn="auto" latinLnBrk="0" hangingPunct="1">
              <a:lnSpc>
                <a:spcPct val="100000"/>
              </a:lnSpc>
              <a:spcBef>
                <a:spcPts val="0"/>
              </a:spcBef>
              <a:spcAft>
                <a:spcPts val="0"/>
              </a:spcAft>
              <a:buClr>
                <a:srgbClr val="156082">
                  <a:lumMod val="60000"/>
                  <a:lumOff val="40000"/>
                </a:srgbClr>
              </a:buClr>
              <a:buSzPct val="127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
                <a:srgbClr val="156082">
                  <a:lumMod val="60000"/>
                  <a:lumOff val="40000"/>
                </a:srgbClr>
              </a:buClr>
              <a:buSzPct val="127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panose="05000000000000000000" pitchFamily="2" charset="2"/>
              </a:rPr>
              <a:t>Apport du savoir-faire du secteur privé</a:t>
            </a:r>
          </a:p>
        </p:txBody>
      </p:sp>
      <p:sp>
        <p:nvSpPr>
          <p:cNvPr id="7" name="ZoneTexte 6">
            <a:extLst>
              <a:ext uri="{FF2B5EF4-FFF2-40B4-BE49-F238E27FC236}">
                <a16:creationId xmlns:a16="http://schemas.microsoft.com/office/drawing/2014/main" id="{EBDCCCB4-D7F5-9B7E-F9CE-403AA41AE6D9}"/>
              </a:ext>
            </a:extLst>
          </p:cNvPr>
          <p:cNvSpPr txBox="1"/>
          <p:nvPr>
            <p:custDataLst>
              <p:tags r:id="rId6"/>
            </p:custDataLst>
          </p:nvPr>
        </p:nvSpPr>
        <p:spPr>
          <a:xfrm>
            <a:off x="647620" y="2650777"/>
            <a:ext cx="4830551" cy="584775"/>
          </a:xfrm>
          <a:prstGeom prst="rect">
            <a:avLst/>
          </a:prstGeom>
          <a:noFill/>
          <a:ln w="19050">
            <a:noFill/>
            <a:prstDash val="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Avantages de l’arrivée des PIE renouvelables et des stockeurs privés</a:t>
            </a:r>
          </a:p>
        </p:txBody>
      </p:sp>
      <p:pic>
        <p:nvPicPr>
          <p:cNvPr id="17" name="Image 16" descr="Une image contenant noir, obscurité&#10;&#10;Le contenu généré par l’IA peut être incorrect.">
            <a:extLst>
              <a:ext uri="{FF2B5EF4-FFF2-40B4-BE49-F238E27FC236}">
                <a16:creationId xmlns:a16="http://schemas.microsoft.com/office/drawing/2014/main" id="{3D74E62A-5565-7102-657A-1B0B218828A6}"/>
              </a:ext>
            </a:extLst>
          </p:cNvPr>
          <p:cNvPicPr>
            <a:picLocks noChangeAspect="1"/>
          </p:cNvPicPr>
          <p:nvPr/>
        </p:nvPicPr>
        <p:blipFill>
          <a:blip r:embed="rId9">
            <a:duotone>
              <a:schemeClr val="accent4">
                <a:shade val="45000"/>
                <a:satMod val="135000"/>
              </a:schemeClr>
              <a:prstClr val="white"/>
            </a:duotone>
          </a:blip>
          <a:stretch>
            <a:fillRect/>
          </a:stretch>
        </p:blipFill>
        <p:spPr>
          <a:xfrm>
            <a:off x="2469371" y="1376251"/>
            <a:ext cx="991038" cy="991038"/>
          </a:xfrm>
          <a:prstGeom prst="rect">
            <a:avLst/>
          </a:prstGeom>
        </p:spPr>
      </p:pic>
      <p:pic>
        <p:nvPicPr>
          <p:cNvPr id="18" name="Image 17">
            <a:extLst>
              <a:ext uri="{FF2B5EF4-FFF2-40B4-BE49-F238E27FC236}">
                <a16:creationId xmlns:a16="http://schemas.microsoft.com/office/drawing/2014/main" id="{C973A158-6264-DB90-F9CD-2B0F408A7FA4}"/>
              </a:ext>
            </a:extLst>
          </p:cNvPr>
          <p:cNvPicPr>
            <a:picLocks noChangeAspect="1"/>
          </p:cNvPicPr>
          <p:nvPr>
            <p:custDataLst>
              <p:tags r:id="rId7"/>
            </p:custDataLst>
          </p:nvPr>
        </p:nvPicPr>
        <p:blipFill>
          <a:blip r:embed="rId10">
            <a:duotone>
              <a:schemeClr val="accent4">
                <a:shade val="45000"/>
                <a:satMod val="135000"/>
              </a:schemeClr>
              <a:prstClr val="white"/>
            </a:duotone>
            <a:extLst>
              <a:ext uri="{BEBA8EAE-BF5A-486C-A8C5-ECC9F3942E4B}">
                <a14:imgProps xmlns:a14="http://schemas.microsoft.com/office/drawing/2010/main">
                  <a14:imgLayer r:embed="rId11">
                    <a14:imgEffect>
                      <a14:artisticCrisscrossEtching/>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8501502" y="1308227"/>
            <a:ext cx="1160759" cy="1160759"/>
          </a:xfrm>
          <a:prstGeom prst="rect">
            <a:avLst/>
          </a:prstGeom>
        </p:spPr>
      </p:pic>
    </p:spTree>
    <p:extLst>
      <p:ext uri="{BB962C8B-B14F-4D97-AF65-F5344CB8AC3E}">
        <p14:creationId xmlns:p14="http://schemas.microsoft.com/office/powerpoint/2010/main" val="2118433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0F568-99FE-8F1E-D4A5-1CB9C25E2E2A}"/>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DA82F528-2D94-F0A2-550F-6CA4D2036D3A}"/>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388E8477-792A-E0A4-3EA2-44E88B3A2FE1}"/>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inhérentes aux activités de production indépendante et de stockage (1/2)</a:t>
            </a:r>
          </a:p>
        </p:txBody>
      </p:sp>
      <p:sp>
        <p:nvSpPr>
          <p:cNvPr id="3" name="Rectangle : coins arrondis 4">
            <a:extLst>
              <a:ext uri="{FF2B5EF4-FFF2-40B4-BE49-F238E27FC236}">
                <a16:creationId xmlns:a16="http://schemas.microsoft.com/office/drawing/2014/main" id="{EB15627B-64C1-055F-E83B-06D0A6F8D0F1}"/>
              </a:ext>
            </a:extLst>
          </p:cNvPr>
          <p:cNvSpPr/>
          <p:nvPr>
            <p:custDataLst>
              <p:tags r:id="rId2"/>
            </p:custDataLst>
          </p:nvPr>
        </p:nvSpPr>
        <p:spPr>
          <a:xfrm>
            <a:off x="233211" y="3266773"/>
            <a:ext cx="4267692" cy="600364"/>
          </a:xfrm>
          <a:prstGeom prst="rect">
            <a:avLst/>
          </a:prstGeom>
          <a:noFill/>
          <a:ln w="12700" cap="flat" cmpd="sng" algn="ctr">
            <a:noFill/>
            <a:prstDash val="solid"/>
            <a:miter lim="800000"/>
          </a:ln>
          <a:effectLst/>
        </p:spPr>
        <p:txBody>
          <a:bodyPr rtlCol="0" anchor="t"/>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 Retards de paiement / manque de cadres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pour la gestion des flux financiers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5" name="Rectangle : coins arrondis 48">
            <a:extLst>
              <a:ext uri="{FF2B5EF4-FFF2-40B4-BE49-F238E27FC236}">
                <a16:creationId xmlns:a16="http://schemas.microsoft.com/office/drawing/2014/main" id="{ED8BB476-5AED-EA35-7BCC-AE541DDFBD61}"/>
              </a:ext>
            </a:extLst>
          </p:cNvPr>
          <p:cNvSpPr/>
          <p:nvPr>
            <p:custDataLst>
              <p:tags r:id="rId3"/>
            </p:custDataLst>
          </p:nvPr>
        </p:nvSpPr>
        <p:spPr>
          <a:xfrm flipH="1">
            <a:off x="4693625" y="3258726"/>
            <a:ext cx="3589724" cy="697487"/>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Mise en place de procédures de gestion des flux financiers (qui paye qui,  comment, quand…)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17" name="Rectangle : coins arrondis 30">
            <a:extLst>
              <a:ext uri="{FF2B5EF4-FFF2-40B4-BE49-F238E27FC236}">
                <a16:creationId xmlns:a16="http://schemas.microsoft.com/office/drawing/2014/main" id="{466A37A0-CA91-A055-6708-55AF18496E79}"/>
              </a:ext>
            </a:extLst>
          </p:cNvPr>
          <p:cNvSpPr/>
          <p:nvPr>
            <p:custDataLst>
              <p:tags r:id="rId4"/>
            </p:custDataLst>
          </p:nvPr>
        </p:nvSpPr>
        <p:spPr>
          <a:xfrm>
            <a:off x="233211" y="2024445"/>
            <a:ext cx="4267692" cy="568333"/>
          </a:xfrm>
          <a:prstGeom prst="rect">
            <a:avLst/>
          </a:prstGeom>
          <a:noFill/>
          <a:ln w="12700" cap="flat" cmpd="sng" algn="ctr">
            <a:noFill/>
            <a:prstDash val="solid"/>
            <a:miter lim="800000"/>
          </a:ln>
          <a:effectLst/>
        </p:spPr>
        <p:txBody>
          <a:bodyPr rtlCol="0" anchor="t"/>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 Situation financière des acheteurs </a:t>
            </a:r>
            <a:endPar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Rectangle : coins arrondis 48">
            <a:extLst>
              <a:ext uri="{FF2B5EF4-FFF2-40B4-BE49-F238E27FC236}">
                <a16:creationId xmlns:a16="http://schemas.microsoft.com/office/drawing/2014/main" id="{1A52A33E-EC5D-D4C2-D768-D160F393EC2C}"/>
              </a:ext>
            </a:extLst>
          </p:cNvPr>
          <p:cNvSpPr/>
          <p:nvPr>
            <p:custDataLst>
              <p:tags r:id="rId5"/>
            </p:custDataLst>
          </p:nvPr>
        </p:nvSpPr>
        <p:spPr>
          <a:xfrm flipH="1">
            <a:off x="8283358" y="3253282"/>
            <a:ext cx="3674951" cy="640083"/>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Garanties de paiement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Introduction dans les contrats de recours en cas de défaillance du payeur</a:t>
            </a:r>
            <a:endParaRPr kumimoji="0" lang="fr-FR" sz="13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cxnSp>
        <p:nvCxnSpPr>
          <p:cNvPr id="19" name="Connecteur droit 18">
            <a:extLst>
              <a:ext uri="{FF2B5EF4-FFF2-40B4-BE49-F238E27FC236}">
                <a16:creationId xmlns:a16="http://schemas.microsoft.com/office/drawing/2014/main" id="{668C5041-9279-EC1F-1C6F-B0CD737911F6}"/>
              </a:ext>
            </a:extLst>
          </p:cNvPr>
          <p:cNvCxnSpPr>
            <a:cxnSpLocks/>
          </p:cNvCxnSpPr>
          <p:nvPr>
            <p:custDataLst>
              <p:tags r:id="rId6"/>
            </p:custDataLst>
          </p:nvPr>
        </p:nvCxnSpPr>
        <p:spPr>
          <a:xfrm>
            <a:off x="214316" y="4006427"/>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20" name="Connecteur droit 19">
            <a:extLst>
              <a:ext uri="{FF2B5EF4-FFF2-40B4-BE49-F238E27FC236}">
                <a16:creationId xmlns:a16="http://schemas.microsoft.com/office/drawing/2014/main" id="{E77EA959-AF33-EA9C-FAA9-6DC932C4E8EF}"/>
              </a:ext>
            </a:extLst>
          </p:cNvPr>
          <p:cNvCxnSpPr>
            <a:cxnSpLocks/>
          </p:cNvCxnSpPr>
          <p:nvPr>
            <p:custDataLst>
              <p:tags r:id="rId7"/>
            </p:custDataLst>
          </p:nvPr>
        </p:nvCxnSpPr>
        <p:spPr>
          <a:xfrm>
            <a:off x="5466431" y="4032293"/>
            <a:ext cx="6120000" cy="0"/>
          </a:xfrm>
          <a:prstGeom prst="line">
            <a:avLst/>
          </a:prstGeom>
          <a:noFill/>
          <a:ln w="19050" cap="flat" cmpd="sng" algn="ctr">
            <a:solidFill>
              <a:srgbClr val="4472C4">
                <a:lumMod val="60000"/>
                <a:lumOff val="40000"/>
              </a:srgbClr>
            </a:solidFill>
            <a:prstDash val="sysDot"/>
            <a:miter lim="800000"/>
          </a:ln>
          <a:effectLst/>
        </p:spPr>
      </p:cxnSp>
      <p:sp>
        <p:nvSpPr>
          <p:cNvPr id="21" name="Rectangle : coins arrondis 48">
            <a:extLst>
              <a:ext uri="{FF2B5EF4-FFF2-40B4-BE49-F238E27FC236}">
                <a16:creationId xmlns:a16="http://schemas.microsoft.com/office/drawing/2014/main" id="{94981365-B5CB-1E34-4E47-9C774685EB61}"/>
              </a:ext>
            </a:extLst>
          </p:cNvPr>
          <p:cNvSpPr/>
          <p:nvPr>
            <p:custDataLst>
              <p:tags r:id="rId8"/>
            </p:custDataLst>
          </p:nvPr>
        </p:nvSpPr>
        <p:spPr>
          <a:xfrm flipH="1">
            <a:off x="8283357" y="2025523"/>
            <a:ext cx="3674951" cy="1040618"/>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Garanties des bailleurs (EFSD+…) : </a:t>
            </a:r>
            <a:r>
              <a:rPr kumimoji="0" lang="fr-FR" sz="1300" b="0" i="0" u="none" strike="noStrike" kern="1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remboursement partiel en cas de perte Garanties de paiement ou de crédit </a:t>
            </a: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Amélioration de la situation financière des acheteurs</a:t>
            </a:r>
          </a:p>
        </p:txBody>
      </p:sp>
      <p:sp>
        <p:nvSpPr>
          <p:cNvPr id="23" name="Rectangle : coins arrondis 4">
            <a:extLst>
              <a:ext uri="{FF2B5EF4-FFF2-40B4-BE49-F238E27FC236}">
                <a16:creationId xmlns:a16="http://schemas.microsoft.com/office/drawing/2014/main" id="{3021F494-45BF-41D2-F080-D3BEC3BC5710}"/>
              </a:ext>
            </a:extLst>
          </p:cNvPr>
          <p:cNvSpPr/>
          <p:nvPr>
            <p:custDataLst>
              <p:tags r:id="rId9"/>
            </p:custDataLst>
          </p:nvPr>
        </p:nvSpPr>
        <p:spPr>
          <a:xfrm>
            <a:off x="224481" y="4117714"/>
            <a:ext cx="4267692" cy="940667"/>
          </a:xfrm>
          <a:prstGeom prst="rect">
            <a:avLst/>
          </a:prstGeom>
          <a:noFill/>
          <a:ln w="12700" cap="flat" cmpd="sng" algn="ctr">
            <a:noFill/>
            <a:prstDash val="solid"/>
            <a:miter lim="800000"/>
          </a:ln>
          <a:effectLst/>
        </p:spPr>
        <p:txBody>
          <a:bodyPr rtlCol="0" anchor="t"/>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3. Non-alignement des règles et des normes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techniques pour les installations et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équipements avec les standards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internationaux (incluant les normes UE)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Rectangle : coins arrondis 48">
            <a:extLst>
              <a:ext uri="{FF2B5EF4-FFF2-40B4-BE49-F238E27FC236}">
                <a16:creationId xmlns:a16="http://schemas.microsoft.com/office/drawing/2014/main" id="{03FF6C57-FBB4-5805-66DE-08ACFB310CA8}"/>
              </a:ext>
            </a:extLst>
          </p:cNvPr>
          <p:cNvSpPr/>
          <p:nvPr>
            <p:custDataLst>
              <p:tags r:id="rId10"/>
            </p:custDataLst>
          </p:nvPr>
        </p:nvSpPr>
        <p:spPr>
          <a:xfrm flipH="1">
            <a:off x="8283359" y="4058830"/>
            <a:ext cx="3674951" cy="1202464"/>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Modèles de cahiers des charges par technologie à annexer aux titres d’exploitation intégrant l’ensemble des spécifications techniques, environnementales, sociales et administratives</a:t>
            </a:r>
            <a:endPar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p:txBody>
      </p:sp>
      <p:cxnSp>
        <p:nvCxnSpPr>
          <p:cNvPr id="25" name="Connecteur droit 24">
            <a:extLst>
              <a:ext uri="{FF2B5EF4-FFF2-40B4-BE49-F238E27FC236}">
                <a16:creationId xmlns:a16="http://schemas.microsoft.com/office/drawing/2014/main" id="{BE2A99F4-B214-2844-C4C0-FB824B597F8A}"/>
              </a:ext>
            </a:extLst>
          </p:cNvPr>
          <p:cNvCxnSpPr>
            <a:cxnSpLocks/>
          </p:cNvCxnSpPr>
          <p:nvPr>
            <p:custDataLst>
              <p:tags r:id="rId11"/>
            </p:custDataLst>
          </p:nvPr>
        </p:nvCxnSpPr>
        <p:spPr>
          <a:xfrm>
            <a:off x="214316" y="5273296"/>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26" name="Connecteur droit 25">
            <a:extLst>
              <a:ext uri="{FF2B5EF4-FFF2-40B4-BE49-F238E27FC236}">
                <a16:creationId xmlns:a16="http://schemas.microsoft.com/office/drawing/2014/main" id="{69BFACA0-91B6-9B31-E0BC-A85379E63C3D}"/>
              </a:ext>
            </a:extLst>
          </p:cNvPr>
          <p:cNvCxnSpPr>
            <a:cxnSpLocks/>
          </p:cNvCxnSpPr>
          <p:nvPr>
            <p:custDataLst>
              <p:tags r:id="rId12"/>
            </p:custDataLst>
          </p:nvPr>
        </p:nvCxnSpPr>
        <p:spPr>
          <a:xfrm>
            <a:off x="5466431" y="5273296"/>
            <a:ext cx="6120000" cy="0"/>
          </a:xfrm>
          <a:prstGeom prst="line">
            <a:avLst/>
          </a:prstGeom>
          <a:noFill/>
          <a:ln w="19050" cap="flat" cmpd="sng" algn="ctr">
            <a:solidFill>
              <a:srgbClr val="4472C4">
                <a:lumMod val="60000"/>
                <a:lumOff val="40000"/>
              </a:srgbClr>
            </a:solidFill>
            <a:prstDash val="sysDot"/>
            <a:miter lim="800000"/>
          </a:ln>
          <a:effectLst/>
        </p:spPr>
      </p:cxnSp>
      <p:sp>
        <p:nvSpPr>
          <p:cNvPr id="27" name="Rectangle : coins arrondis 4">
            <a:extLst>
              <a:ext uri="{FF2B5EF4-FFF2-40B4-BE49-F238E27FC236}">
                <a16:creationId xmlns:a16="http://schemas.microsoft.com/office/drawing/2014/main" id="{5F0B205B-99E7-3119-AA60-8FCCB55E4D99}"/>
              </a:ext>
            </a:extLst>
          </p:cNvPr>
          <p:cNvSpPr/>
          <p:nvPr>
            <p:custDataLst>
              <p:tags r:id="rId13"/>
            </p:custDataLst>
          </p:nvPr>
        </p:nvSpPr>
        <p:spPr>
          <a:xfrm>
            <a:off x="224481" y="5279155"/>
            <a:ext cx="4267692" cy="750488"/>
          </a:xfrm>
          <a:prstGeom prst="rect">
            <a:avLst/>
          </a:prstGeom>
          <a:noFill/>
          <a:ln w="12700" cap="flat" cmpd="sng" algn="ctr">
            <a:noFill/>
            <a:prstDash val="solid"/>
            <a:miter lim="800000"/>
          </a:ln>
          <a:effectLst/>
        </p:spPr>
        <p:txBody>
          <a:bodyPr rtlCol="0" anchor="t"/>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Risque de contrats</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non bancables : clauses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défavorables absence de garanties, partage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des risques déséquilibrés</a:t>
            </a:r>
            <a:endPar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Rectangle : coins arrondis 48">
            <a:extLst>
              <a:ext uri="{FF2B5EF4-FFF2-40B4-BE49-F238E27FC236}">
                <a16:creationId xmlns:a16="http://schemas.microsoft.com/office/drawing/2014/main" id="{84B24CE3-8ABF-E687-334E-C0F42503E749}"/>
              </a:ext>
            </a:extLst>
          </p:cNvPr>
          <p:cNvSpPr/>
          <p:nvPr>
            <p:custDataLst>
              <p:tags r:id="rId14"/>
            </p:custDataLst>
          </p:nvPr>
        </p:nvSpPr>
        <p:spPr>
          <a:xfrm flipH="1">
            <a:off x="4693623" y="5260193"/>
            <a:ext cx="3589725" cy="469945"/>
          </a:xfrm>
          <a:prstGeom prst="rect">
            <a:avLst/>
          </a:prstGeom>
          <a:noFill/>
          <a:ln w="12700" cap="flat" cmpd="sng" algn="ctr">
            <a:noFill/>
            <a:prstDash val="solid"/>
            <a:miter lim="800000"/>
          </a:ln>
          <a:effectLst/>
        </p:spPr>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Rapatriement des fonds </a:t>
            </a:r>
          </a:p>
        </p:txBody>
      </p:sp>
      <p:sp>
        <p:nvSpPr>
          <p:cNvPr id="29" name="Rectangle : coins arrondis 48">
            <a:extLst>
              <a:ext uri="{FF2B5EF4-FFF2-40B4-BE49-F238E27FC236}">
                <a16:creationId xmlns:a16="http://schemas.microsoft.com/office/drawing/2014/main" id="{A690CACC-C0B3-8082-67E0-31B782B2E91B}"/>
              </a:ext>
            </a:extLst>
          </p:cNvPr>
          <p:cNvSpPr/>
          <p:nvPr>
            <p:custDataLst>
              <p:tags r:id="rId15"/>
            </p:custDataLst>
          </p:nvPr>
        </p:nvSpPr>
        <p:spPr>
          <a:xfrm flipH="1">
            <a:off x="8283358" y="5260193"/>
            <a:ext cx="3674951" cy="1135480"/>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Contrats en ligne avec les bonnes pratiques internationales</a:t>
            </a: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et validés par les autorités</a:t>
            </a:r>
          </a:p>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Détermination de clauses claires (disponibilité réseau, résolution des litiges, partage des risques)</a:t>
            </a:r>
          </a:p>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Garanties pour les taux de change ou CAE en devises</a:t>
            </a:r>
          </a:p>
        </p:txBody>
      </p:sp>
      <p:grpSp>
        <p:nvGrpSpPr>
          <p:cNvPr id="48" name="Groupe 47">
            <a:extLst>
              <a:ext uri="{FF2B5EF4-FFF2-40B4-BE49-F238E27FC236}">
                <a16:creationId xmlns:a16="http://schemas.microsoft.com/office/drawing/2014/main" id="{0A1B4C86-DC64-6C02-B257-0BCB4B32E4A5}"/>
              </a:ext>
            </a:extLst>
          </p:cNvPr>
          <p:cNvGrpSpPr/>
          <p:nvPr/>
        </p:nvGrpSpPr>
        <p:grpSpPr>
          <a:xfrm>
            <a:off x="218706" y="1174203"/>
            <a:ext cx="11675919" cy="5604217"/>
            <a:chOff x="218706" y="1174203"/>
            <a:chExt cx="11675919" cy="5604217"/>
          </a:xfrm>
        </p:grpSpPr>
        <p:grpSp>
          <p:nvGrpSpPr>
            <p:cNvPr id="45" name="Groupe 44">
              <a:extLst>
                <a:ext uri="{FF2B5EF4-FFF2-40B4-BE49-F238E27FC236}">
                  <a16:creationId xmlns:a16="http://schemas.microsoft.com/office/drawing/2014/main" id="{544FD182-18DD-690B-C1AC-6E9BD2451CA5}"/>
                </a:ext>
              </a:extLst>
            </p:cNvPr>
            <p:cNvGrpSpPr/>
            <p:nvPr/>
          </p:nvGrpSpPr>
          <p:grpSpPr>
            <a:xfrm>
              <a:off x="218706" y="3181789"/>
              <a:ext cx="11367725" cy="0"/>
              <a:chOff x="218706" y="3181789"/>
              <a:chExt cx="11367725" cy="0"/>
            </a:xfrm>
          </p:grpSpPr>
          <p:cxnSp>
            <p:nvCxnSpPr>
              <p:cNvPr id="6" name="Connecteur droit 5">
                <a:extLst>
                  <a:ext uri="{FF2B5EF4-FFF2-40B4-BE49-F238E27FC236}">
                    <a16:creationId xmlns:a16="http://schemas.microsoft.com/office/drawing/2014/main" id="{F1F6BB55-81B4-A759-8298-CDA51D2B1AE0}"/>
                  </a:ext>
                </a:extLst>
              </p:cNvPr>
              <p:cNvCxnSpPr>
                <a:cxnSpLocks/>
              </p:cNvCxnSpPr>
              <p:nvPr>
                <p:custDataLst>
                  <p:tags r:id="rId26"/>
                </p:custDataLst>
              </p:nvPr>
            </p:nvCxnSpPr>
            <p:spPr>
              <a:xfrm>
                <a:off x="218706" y="3181789"/>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7" name="Connecteur droit 6">
                <a:extLst>
                  <a:ext uri="{FF2B5EF4-FFF2-40B4-BE49-F238E27FC236}">
                    <a16:creationId xmlns:a16="http://schemas.microsoft.com/office/drawing/2014/main" id="{C3E3A1E9-D9A9-7688-5048-F36F54AC16A6}"/>
                  </a:ext>
                </a:extLst>
              </p:cNvPr>
              <p:cNvCxnSpPr>
                <a:cxnSpLocks/>
              </p:cNvCxnSpPr>
              <p:nvPr>
                <p:custDataLst>
                  <p:tags r:id="rId27"/>
                </p:custDataLst>
              </p:nvPr>
            </p:nvCxnSpPr>
            <p:spPr>
              <a:xfrm>
                <a:off x="5466431" y="3181789"/>
                <a:ext cx="6120000" cy="0"/>
              </a:xfrm>
              <a:prstGeom prst="line">
                <a:avLst/>
              </a:prstGeom>
              <a:noFill/>
              <a:ln w="19050" cap="flat" cmpd="sng" algn="ctr">
                <a:solidFill>
                  <a:srgbClr val="4472C4">
                    <a:lumMod val="60000"/>
                    <a:lumOff val="40000"/>
                  </a:srgbClr>
                </a:solidFill>
                <a:prstDash val="sysDot"/>
                <a:miter lim="800000"/>
              </a:ln>
              <a:effectLst/>
            </p:spPr>
          </p:cxnSp>
        </p:grpSp>
        <p:grpSp>
          <p:nvGrpSpPr>
            <p:cNvPr id="47" name="Groupe 46">
              <a:extLst>
                <a:ext uri="{FF2B5EF4-FFF2-40B4-BE49-F238E27FC236}">
                  <a16:creationId xmlns:a16="http://schemas.microsoft.com/office/drawing/2014/main" id="{B9D09DB6-830B-63F7-AF63-C178F7584F69}"/>
                </a:ext>
              </a:extLst>
            </p:cNvPr>
            <p:cNvGrpSpPr/>
            <p:nvPr/>
          </p:nvGrpSpPr>
          <p:grpSpPr>
            <a:xfrm>
              <a:off x="233210" y="1174203"/>
              <a:ext cx="11661415" cy="5604217"/>
              <a:chOff x="233210" y="1174203"/>
              <a:chExt cx="11661415" cy="5604217"/>
            </a:xfrm>
          </p:grpSpPr>
          <p:sp>
            <p:nvSpPr>
              <p:cNvPr id="4" name="ZoneTexte 3">
                <a:extLst>
                  <a:ext uri="{FF2B5EF4-FFF2-40B4-BE49-F238E27FC236}">
                    <a16:creationId xmlns:a16="http://schemas.microsoft.com/office/drawing/2014/main" id="{48DEE088-3088-4BEB-05C5-AAF61A1BD4C4}"/>
                  </a:ext>
                </a:extLst>
              </p:cNvPr>
              <p:cNvSpPr txBox="1"/>
              <p:nvPr>
                <p:custDataLst>
                  <p:tags r:id="rId17"/>
                </p:custDataLst>
              </p:nvPr>
            </p:nvSpPr>
            <p:spPr>
              <a:xfrm>
                <a:off x="233210" y="1174203"/>
                <a:ext cx="4223201" cy="338554"/>
              </a:xfrm>
              <a:prstGeom prst="rect">
                <a:avLst/>
              </a:prstGeom>
              <a:solidFill>
                <a:srgbClr val="002060"/>
              </a:solidFill>
              <a:ln>
                <a:solidFill>
                  <a:schemeClr val="tx2">
                    <a:lumMod val="90000"/>
                    <a:lumOff val="10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5" name="ZoneTexte 4">
                <a:extLst>
                  <a:ext uri="{FF2B5EF4-FFF2-40B4-BE49-F238E27FC236}">
                    <a16:creationId xmlns:a16="http://schemas.microsoft.com/office/drawing/2014/main" id="{2CCA4D28-AA53-22CD-7881-A1B4E51C0921}"/>
                  </a:ext>
                </a:extLst>
              </p:cNvPr>
              <p:cNvSpPr txBox="1"/>
              <p:nvPr>
                <p:custDataLst>
                  <p:tags r:id="rId18"/>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cxnSp>
            <p:nvCxnSpPr>
              <p:cNvPr id="8" name="Connecteur droit 7">
                <a:extLst>
                  <a:ext uri="{FF2B5EF4-FFF2-40B4-BE49-F238E27FC236}">
                    <a16:creationId xmlns:a16="http://schemas.microsoft.com/office/drawing/2014/main" id="{3FB004A7-E523-E982-EECF-372E2AACBD3A}"/>
                  </a:ext>
                </a:extLst>
              </p:cNvPr>
              <p:cNvCxnSpPr>
                <a:cxnSpLocks/>
                <a:endCxn id="5" idx="2"/>
              </p:cNvCxnSpPr>
              <p:nvPr>
                <p:custDataLst>
                  <p:tags r:id="rId19"/>
                </p:custDataLst>
              </p:nvPr>
            </p:nvCxnSpPr>
            <p:spPr>
              <a:xfrm flipV="1">
                <a:off x="8282421" y="1512757"/>
                <a:ext cx="941" cy="5168700"/>
              </a:xfrm>
              <a:prstGeom prst="line">
                <a:avLst/>
              </a:prstGeom>
              <a:noFill/>
              <a:ln w="19050" cap="flat" cmpd="sng" algn="ctr">
                <a:solidFill>
                  <a:srgbClr val="4472C4">
                    <a:lumMod val="60000"/>
                    <a:lumOff val="40000"/>
                  </a:srgbClr>
                </a:solidFill>
                <a:prstDash val="sysDot"/>
                <a:miter lim="800000"/>
              </a:ln>
              <a:effectLst/>
            </p:spPr>
          </p:cxnSp>
          <p:grpSp>
            <p:nvGrpSpPr>
              <p:cNvPr id="9" name="Groupe 8">
                <a:extLst>
                  <a:ext uri="{FF2B5EF4-FFF2-40B4-BE49-F238E27FC236}">
                    <a16:creationId xmlns:a16="http://schemas.microsoft.com/office/drawing/2014/main" id="{3FA6CA33-DC2C-DC90-8162-9B970683CB80}"/>
                  </a:ext>
                </a:extLst>
              </p:cNvPr>
              <p:cNvGrpSpPr/>
              <p:nvPr>
                <p:custDataLst>
                  <p:tags r:id="rId20"/>
                </p:custDataLst>
              </p:nvPr>
            </p:nvGrpSpPr>
            <p:grpSpPr>
              <a:xfrm>
                <a:off x="3125536" y="1185153"/>
                <a:ext cx="1384607" cy="5593266"/>
                <a:chOff x="4100948" y="1317207"/>
                <a:chExt cx="1384607" cy="5294344"/>
              </a:xfrm>
            </p:grpSpPr>
            <p:cxnSp>
              <p:nvCxnSpPr>
                <p:cNvPr id="10" name="Connecteur droit 9">
                  <a:extLst>
                    <a:ext uri="{FF2B5EF4-FFF2-40B4-BE49-F238E27FC236}">
                      <a16:creationId xmlns:a16="http://schemas.microsoft.com/office/drawing/2014/main" id="{12CE1187-430A-1030-A195-78DF643A8454}"/>
                    </a:ext>
                  </a:extLst>
                </p:cNvPr>
                <p:cNvCxnSpPr/>
                <p:nvPr/>
              </p:nvCxnSpPr>
              <p:spPr>
                <a:xfrm>
                  <a:off x="5476314" y="1317207"/>
                  <a:ext cx="0" cy="5283999"/>
                </a:xfrm>
                <a:prstGeom prst="line">
                  <a:avLst/>
                </a:prstGeom>
                <a:solidFill>
                  <a:srgbClr val="002060"/>
                </a:solidFill>
                <a:ln w="28575" cap="flat" cmpd="sng" algn="ctr">
                  <a:solidFill>
                    <a:schemeClr val="tx2">
                      <a:lumMod val="90000"/>
                      <a:lumOff val="10000"/>
                    </a:schemeClr>
                  </a:solidFill>
                  <a:prstDash val="solid"/>
                  <a:miter lim="800000"/>
                </a:ln>
                <a:effectLst/>
              </p:spPr>
            </p:cxnSp>
            <p:cxnSp>
              <p:nvCxnSpPr>
                <p:cNvPr id="11" name="Connecteur droit 10">
                  <a:extLst>
                    <a:ext uri="{FF2B5EF4-FFF2-40B4-BE49-F238E27FC236}">
                      <a16:creationId xmlns:a16="http://schemas.microsoft.com/office/drawing/2014/main" id="{FBDB21A3-B905-E97F-217D-D60D419FD341}"/>
                    </a:ext>
                  </a:extLst>
                </p:cNvPr>
                <p:cNvCxnSpPr/>
                <p:nvPr/>
              </p:nvCxnSpPr>
              <p:spPr>
                <a:xfrm flipH="1">
                  <a:off x="4100948" y="6611551"/>
                  <a:ext cx="1384607" cy="0"/>
                </a:xfrm>
                <a:prstGeom prst="line">
                  <a:avLst/>
                </a:prstGeom>
                <a:solidFill>
                  <a:srgbClr val="002060"/>
                </a:solidFill>
                <a:ln w="28575" cap="flat" cmpd="sng" algn="ctr">
                  <a:solidFill>
                    <a:schemeClr val="tx2">
                      <a:lumMod val="90000"/>
                      <a:lumOff val="10000"/>
                    </a:schemeClr>
                  </a:solidFill>
                  <a:prstDash val="solid"/>
                  <a:miter lim="800000"/>
                </a:ln>
                <a:effectLst/>
              </p:spPr>
            </p:cxnSp>
          </p:grpSp>
          <p:grpSp>
            <p:nvGrpSpPr>
              <p:cNvPr id="12" name="Groupe 11">
                <a:extLst>
                  <a:ext uri="{FF2B5EF4-FFF2-40B4-BE49-F238E27FC236}">
                    <a16:creationId xmlns:a16="http://schemas.microsoft.com/office/drawing/2014/main" id="{41E8A4C5-0696-9B14-0B8B-2EFC5EC3ADEC}"/>
                  </a:ext>
                </a:extLst>
              </p:cNvPr>
              <p:cNvGrpSpPr/>
              <p:nvPr>
                <p:custDataLst>
                  <p:tags r:id="rId21"/>
                </p:custDataLst>
              </p:nvPr>
            </p:nvGrpSpPr>
            <p:grpSpPr>
              <a:xfrm flipH="1">
                <a:off x="4600097" y="1174204"/>
                <a:ext cx="1384607" cy="5604216"/>
                <a:chOff x="4253348" y="1469607"/>
                <a:chExt cx="1384607" cy="5294344"/>
              </a:xfrm>
              <a:solidFill>
                <a:srgbClr val="E7E6E6">
                  <a:lumMod val="75000"/>
                </a:srgbClr>
              </a:solidFill>
            </p:grpSpPr>
            <p:cxnSp>
              <p:nvCxnSpPr>
                <p:cNvPr id="13" name="Connecteur droit 12">
                  <a:extLst>
                    <a:ext uri="{FF2B5EF4-FFF2-40B4-BE49-F238E27FC236}">
                      <a16:creationId xmlns:a16="http://schemas.microsoft.com/office/drawing/2014/main" id="{5BD3678F-A2DC-9C2B-CA88-381AF3F5A816}"/>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14" name="Connecteur droit 13">
                  <a:extLst>
                    <a:ext uri="{FF2B5EF4-FFF2-40B4-BE49-F238E27FC236}">
                      <a16:creationId xmlns:a16="http://schemas.microsoft.com/office/drawing/2014/main" id="{DF499A00-E706-CDA1-9B05-EF54FA51B4C3}"/>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16" name="ZoneTexte 15">
                <a:extLst>
                  <a:ext uri="{FF2B5EF4-FFF2-40B4-BE49-F238E27FC236}">
                    <a16:creationId xmlns:a16="http://schemas.microsoft.com/office/drawing/2014/main" id="{E9B02A6A-8124-A4C3-B99A-FCDC7D534586}"/>
                  </a:ext>
                </a:extLst>
              </p:cNvPr>
              <p:cNvSpPr txBox="1"/>
              <p:nvPr>
                <p:custDataLst>
                  <p:tags r:id="rId22"/>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22" name="Connecteur droit 21">
                <a:extLst>
                  <a:ext uri="{FF2B5EF4-FFF2-40B4-BE49-F238E27FC236}">
                    <a16:creationId xmlns:a16="http://schemas.microsoft.com/office/drawing/2014/main" id="{7EB1A3AD-EE41-A738-F0BF-468ABEB95315}"/>
                  </a:ext>
                </a:extLst>
              </p:cNvPr>
              <p:cNvCxnSpPr>
                <a:cxnSpLocks/>
              </p:cNvCxnSpPr>
              <p:nvPr>
                <p:custDataLst>
                  <p:tags r:id="rId23"/>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30" name="Connecteur droit 29">
                <a:extLst>
                  <a:ext uri="{FF2B5EF4-FFF2-40B4-BE49-F238E27FC236}">
                    <a16:creationId xmlns:a16="http://schemas.microsoft.com/office/drawing/2014/main" id="{776F967C-02AA-BF9A-F3EB-9119F8073955}"/>
                  </a:ext>
                </a:extLst>
              </p:cNvPr>
              <p:cNvCxnSpPr>
                <a:cxnSpLocks/>
              </p:cNvCxnSpPr>
              <p:nvPr>
                <p:custDataLst>
                  <p:tags r:id="rId24"/>
                </p:custDataLst>
              </p:nvPr>
            </p:nvCxnSpPr>
            <p:spPr>
              <a:xfrm>
                <a:off x="233611" y="2030279"/>
                <a:ext cx="4222800" cy="0"/>
              </a:xfrm>
              <a:prstGeom prst="line">
                <a:avLst/>
              </a:prstGeom>
              <a:solidFill>
                <a:srgbClr val="002060"/>
              </a:solidFill>
              <a:ln w="19050" cap="flat" cmpd="sng" algn="ctr">
                <a:solidFill>
                  <a:schemeClr val="tx2">
                    <a:lumMod val="90000"/>
                    <a:lumOff val="10000"/>
                  </a:schemeClr>
                </a:solidFill>
                <a:prstDash val="solid"/>
                <a:miter lim="800000"/>
              </a:ln>
              <a:effectLst/>
            </p:spPr>
          </p:cxnSp>
          <p:sp>
            <p:nvSpPr>
              <p:cNvPr id="31" name="ZoneTexte 30">
                <a:extLst>
                  <a:ext uri="{FF2B5EF4-FFF2-40B4-BE49-F238E27FC236}">
                    <a16:creationId xmlns:a16="http://schemas.microsoft.com/office/drawing/2014/main" id="{AF1C58EA-DADE-D86A-3F3D-35B7BAAD82F1}"/>
                  </a:ext>
                </a:extLst>
              </p:cNvPr>
              <p:cNvSpPr txBox="1"/>
              <p:nvPr>
                <p:custDataLst>
                  <p:tags r:id="rId25"/>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grpSp>
      <p:sp>
        <p:nvSpPr>
          <p:cNvPr id="32" name="Rectangle : coins arrondis 48">
            <a:extLst>
              <a:ext uri="{FF2B5EF4-FFF2-40B4-BE49-F238E27FC236}">
                <a16:creationId xmlns:a16="http://schemas.microsoft.com/office/drawing/2014/main" id="{27D76AE1-E886-E757-C07C-5333CAEE29D1}"/>
              </a:ext>
            </a:extLst>
          </p:cNvPr>
          <p:cNvSpPr/>
          <p:nvPr>
            <p:custDataLst>
              <p:tags r:id="rId16"/>
            </p:custDataLst>
          </p:nvPr>
        </p:nvSpPr>
        <p:spPr>
          <a:xfrm flipH="1">
            <a:off x="4693357" y="4071108"/>
            <a:ext cx="3611555" cy="818995"/>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Introduction dans la réglementation de s</a:t>
            </a:r>
            <a:r>
              <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pécifications techniques claires, par technologie afin de faciliter les contrôles des installations et des équipements</a:t>
            </a: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endParaRPr kumimoji="0" lang="fr-FR" sz="13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46727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499D8C-0A0D-F4E0-521B-A9AC18FEFF69}"/>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68AF01C4-A338-DAE2-3F5D-A068053C1F30}"/>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553DB897-1361-D1AA-A11F-DE929F931E9C}"/>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inhérentes aux activités de production indépendante et de stockage (2/2)</a:t>
            </a:r>
          </a:p>
        </p:txBody>
      </p:sp>
      <p:grpSp>
        <p:nvGrpSpPr>
          <p:cNvPr id="54" name="Groupe 53">
            <a:extLst>
              <a:ext uri="{FF2B5EF4-FFF2-40B4-BE49-F238E27FC236}">
                <a16:creationId xmlns:a16="http://schemas.microsoft.com/office/drawing/2014/main" id="{9F9F2843-2375-1115-70D5-CE055416D007}"/>
              </a:ext>
            </a:extLst>
          </p:cNvPr>
          <p:cNvGrpSpPr/>
          <p:nvPr/>
        </p:nvGrpSpPr>
        <p:grpSpPr>
          <a:xfrm>
            <a:off x="218706" y="2729119"/>
            <a:ext cx="11367725" cy="0"/>
            <a:chOff x="218706" y="2846814"/>
            <a:chExt cx="11367725" cy="0"/>
          </a:xfrm>
        </p:grpSpPr>
        <p:cxnSp>
          <p:nvCxnSpPr>
            <p:cNvPr id="69" name="Connecteur droit 68">
              <a:extLst>
                <a:ext uri="{FF2B5EF4-FFF2-40B4-BE49-F238E27FC236}">
                  <a16:creationId xmlns:a16="http://schemas.microsoft.com/office/drawing/2014/main" id="{AAB4979F-4995-8190-5F6C-45CCEC51C167}"/>
                </a:ext>
              </a:extLst>
            </p:cNvPr>
            <p:cNvCxnSpPr>
              <a:cxnSpLocks/>
            </p:cNvCxnSpPr>
            <p:nvPr>
              <p:custDataLst>
                <p:tags r:id="rId32"/>
              </p:custDataLst>
            </p:nvPr>
          </p:nvCxnSpPr>
          <p:spPr>
            <a:xfrm>
              <a:off x="218706" y="2846814"/>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70" name="Connecteur droit 69">
              <a:extLst>
                <a:ext uri="{FF2B5EF4-FFF2-40B4-BE49-F238E27FC236}">
                  <a16:creationId xmlns:a16="http://schemas.microsoft.com/office/drawing/2014/main" id="{60FE6DBC-0623-B336-738E-CF641D805279}"/>
                </a:ext>
              </a:extLst>
            </p:cNvPr>
            <p:cNvCxnSpPr>
              <a:cxnSpLocks/>
            </p:cNvCxnSpPr>
            <p:nvPr>
              <p:custDataLst>
                <p:tags r:id="rId33"/>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grpSp>
        <p:nvGrpSpPr>
          <p:cNvPr id="55" name="Groupe 54">
            <a:extLst>
              <a:ext uri="{FF2B5EF4-FFF2-40B4-BE49-F238E27FC236}">
                <a16:creationId xmlns:a16="http://schemas.microsoft.com/office/drawing/2014/main" id="{AC41CFD1-45C0-428A-A924-E54AE2974072}"/>
              </a:ext>
            </a:extLst>
          </p:cNvPr>
          <p:cNvGrpSpPr/>
          <p:nvPr/>
        </p:nvGrpSpPr>
        <p:grpSpPr>
          <a:xfrm>
            <a:off x="233210" y="1174203"/>
            <a:ext cx="11661415" cy="5604217"/>
            <a:chOff x="233210" y="1174203"/>
            <a:chExt cx="11661415" cy="5604217"/>
          </a:xfrm>
        </p:grpSpPr>
        <p:sp>
          <p:nvSpPr>
            <p:cNvPr id="56" name="ZoneTexte 55">
              <a:extLst>
                <a:ext uri="{FF2B5EF4-FFF2-40B4-BE49-F238E27FC236}">
                  <a16:creationId xmlns:a16="http://schemas.microsoft.com/office/drawing/2014/main" id="{EF2326A3-5324-66AB-A348-FD581E2FD8B0}"/>
                </a:ext>
              </a:extLst>
            </p:cNvPr>
            <p:cNvSpPr txBox="1"/>
            <p:nvPr>
              <p:custDataLst>
                <p:tags r:id="rId24"/>
              </p:custDataLst>
            </p:nvPr>
          </p:nvSpPr>
          <p:spPr>
            <a:xfrm>
              <a:off x="233210" y="1174203"/>
              <a:ext cx="4223201" cy="338554"/>
            </a:xfrm>
            <a:prstGeom prst="rect">
              <a:avLst/>
            </a:prstGeom>
            <a:solidFill>
              <a:srgbClr val="002060"/>
            </a:solidFill>
            <a:ln>
              <a:solidFill>
                <a:schemeClr val="tx2">
                  <a:lumMod val="90000"/>
                  <a:lumOff val="10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57" name="ZoneTexte 56">
              <a:extLst>
                <a:ext uri="{FF2B5EF4-FFF2-40B4-BE49-F238E27FC236}">
                  <a16:creationId xmlns:a16="http://schemas.microsoft.com/office/drawing/2014/main" id="{93AE78F0-33FD-9036-75E5-037A7E179C61}"/>
                </a:ext>
              </a:extLst>
            </p:cNvPr>
            <p:cNvSpPr txBox="1"/>
            <p:nvPr>
              <p:custDataLst>
                <p:tags r:id="rId25"/>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59" name="Groupe 58">
              <a:extLst>
                <a:ext uri="{FF2B5EF4-FFF2-40B4-BE49-F238E27FC236}">
                  <a16:creationId xmlns:a16="http://schemas.microsoft.com/office/drawing/2014/main" id="{C2396EDB-A53F-9B79-C28A-3F0F608D8F8E}"/>
                </a:ext>
              </a:extLst>
            </p:cNvPr>
            <p:cNvGrpSpPr/>
            <p:nvPr>
              <p:custDataLst>
                <p:tags r:id="rId26"/>
              </p:custDataLst>
            </p:nvPr>
          </p:nvGrpSpPr>
          <p:grpSpPr>
            <a:xfrm>
              <a:off x="3125536" y="1185153"/>
              <a:ext cx="1384607" cy="5593266"/>
              <a:chOff x="4100948" y="1317207"/>
              <a:chExt cx="1384607" cy="5294344"/>
            </a:xfrm>
          </p:grpSpPr>
          <p:cxnSp>
            <p:nvCxnSpPr>
              <p:cNvPr id="67" name="Connecteur droit 66">
                <a:extLst>
                  <a:ext uri="{FF2B5EF4-FFF2-40B4-BE49-F238E27FC236}">
                    <a16:creationId xmlns:a16="http://schemas.microsoft.com/office/drawing/2014/main" id="{A6AB1E31-5E9A-7E59-1BB8-311C9A3AA715}"/>
                  </a:ext>
                </a:extLst>
              </p:cNvPr>
              <p:cNvCxnSpPr/>
              <p:nvPr/>
            </p:nvCxnSpPr>
            <p:spPr>
              <a:xfrm>
                <a:off x="5476314" y="1317207"/>
                <a:ext cx="0" cy="5283999"/>
              </a:xfrm>
              <a:prstGeom prst="line">
                <a:avLst/>
              </a:prstGeom>
              <a:solidFill>
                <a:srgbClr val="002060"/>
              </a:solidFill>
              <a:ln w="28575" cap="flat" cmpd="sng" algn="ctr">
                <a:solidFill>
                  <a:schemeClr val="tx2">
                    <a:lumMod val="90000"/>
                    <a:lumOff val="10000"/>
                  </a:schemeClr>
                </a:solidFill>
                <a:prstDash val="solid"/>
                <a:miter lim="800000"/>
              </a:ln>
              <a:effectLst/>
            </p:spPr>
          </p:cxnSp>
          <p:cxnSp>
            <p:nvCxnSpPr>
              <p:cNvPr id="68" name="Connecteur droit 67">
                <a:extLst>
                  <a:ext uri="{FF2B5EF4-FFF2-40B4-BE49-F238E27FC236}">
                    <a16:creationId xmlns:a16="http://schemas.microsoft.com/office/drawing/2014/main" id="{8A119083-1506-5396-AB97-846F99D5E5B3}"/>
                  </a:ext>
                </a:extLst>
              </p:cNvPr>
              <p:cNvCxnSpPr/>
              <p:nvPr/>
            </p:nvCxnSpPr>
            <p:spPr>
              <a:xfrm flipH="1">
                <a:off x="4100948" y="6611551"/>
                <a:ext cx="1384607" cy="0"/>
              </a:xfrm>
              <a:prstGeom prst="line">
                <a:avLst/>
              </a:prstGeom>
              <a:solidFill>
                <a:srgbClr val="002060"/>
              </a:solidFill>
              <a:ln w="28575" cap="flat" cmpd="sng" algn="ctr">
                <a:solidFill>
                  <a:schemeClr val="tx2">
                    <a:lumMod val="90000"/>
                    <a:lumOff val="10000"/>
                  </a:schemeClr>
                </a:solidFill>
                <a:prstDash val="solid"/>
                <a:miter lim="800000"/>
              </a:ln>
              <a:effectLst/>
            </p:spPr>
          </p:cxnSp>
        </p:grpSp>
        <p:grpSp>
          <p:nvGrpSpPr>
            <p:cNvPr id="60" name="Groupe 59">
              <a:extLst>
                <a:ext uri="{FF2B5EF4-FFF2-40B4-BE49-F238E27FC236}">
                  <a16:creationId xmlns:a16="http://schemas.microsoft.com/office/drawing/2014/main" id="{C38EDC0E-9F9B-2DAB-94AA-8D11B773BC4C}"/>
                </a:ext>
              </a:extLst>
            </p:cNvPr>
            <p:cNvGrpSpPr/>
            <p:nvPr>
              <p:custDataLst>
                <p:tags r:id="rId27"/>
              </p:custDataLst>
            </p:nvPr>
          </p:nvGrpSpPr>
          <p:grpSpPr>
            <a:xfrm flipH="1">
              <a:off x="4600097" y="1174204"/>
              <a:ext cx="1384607" cy="5604216"/>
              <a:chOff x="4253348" y="1469607"/>
              <a:chExt cx="1384607" cy="5294344"/>
            </a:xfrm>
            <a:solidFill>
              <a:srgbClr val="E7E6E6">
                <a:lumMod val="75000"/>
              </a:srgbClr>
            </a:solidFill>
          </p:grpSpPr>
          <p:cxnSp>
            <p:nvCxnSpPr>
              <p:cNvPr id="65" name="Connecteur droit 64">
                <a:extLst>
                  <a:ext uri="{FF2B5EF4-FFF2-40B4-BE49-F238E27FC236}">
                    <a16:creationId xmlns:a16="http://schemas.microsoft.com/office/drawing/2014/main" id="{5559B832-D1AD-8698-9B8D-F7C2F6C04987}"/>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66" name="Connecteur droit 65">
                <a:extLst>
                  <a:ext uri="{FF2B5EF4-FFF2-40B4-BE49-F238E27FC236}">
                    <a16:creationId xmlns:a16="http://schemas.microsoft.com/office/drawing/2014/main" id="{E1B0FD91-C654-CF3E-E673-282D07254923}"/>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61" name="ZoneTexte 60">
              <a:extLst>
                <a:ext uri="{FF2B5EF4-FFF2-40B4-BE49-F238E27FC236}">
                  <a16:creationId xmlns:a16="http://schemas.microsoft.com/office/drawing/2014/main" id="{116BC2CB-8637-4439-7998-7E584239052F}"/>
                </a:ext>
              </a:extLst>
            </p:cNvPr>
            <p:cNvSpPr txBox="1"/>
            <p:nvPr>
              <p:custDataLst>
                <p:tags r:id="rId28"/>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62" name="Connecteur droit 61">
              <a:extLst>
                <a:ext uri="{FF2B5EF4-FFF2-40B4-BE49-F238E27FC236}">
                  <a16:creationId xmlns:a16="http://schemas.microsoft.com/office/drawing/2014/main" id="{04BC3ECD-6C1E-2F41-43C0-5D923B7DE804}"/>
                </a:ext>
              </a:extLst>
            </p:cNvPr>
            <p:cNvCxnSpPr>
              <a:cxnSpLocks/>
            </p:cNvCxnSpPr>
            <p:nvPr>
              <p:custDataLst>
                <p:tags r:id="rId29"/>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63" name="Connecteur droit 62">
              <a:extLst>
                <a:ext uri="{FF2B5EF4-FFF2-40B4-BE49-F238E27FC236}">
                  <a16:creationId xmlns:a16="http://schemas.microsoft.com/office/drawing/2014/main" id="{9B7D32C6-E2A1-5418-8E44-DDE6381B8945}"/>
                </a:ext>
              </a:extLst>
            </p:cNvPr>
            <p:cNvCxnSpPr>
              <a:cxnSpLocks/>
            </p:cNvCxnSpPr>
            <p:nvPr>
              <p:custDataLst>
                <p:tags r:id="rId30"/>
              </p:custDataLst>
            </p:nvPr>
          </p:nvCxnSpPr>
          <p:spPr>
            <a:xfrm>
              <a:off x="233611" y="2033849"/>
              <a:ext cx="4222800" cy="0"/>
            </a:xfrm>
            <a:prstGeom prst="line">
              <a:avLst/>
            </a:prstGeom>
            <a:noFill/>
            <a:ln w="19050" cap="flat" cmpd="sng" algn="ctr">
              <a:solidFill>
                <a:srgbClr val="E7E6E6">
                  <a:lumMod val="50000"/>
                </a:srgbClr>
              </a:solidFill>
              <a:prstDash val="solid"/>
              <a:miter lim="800000"/>
            </a:ln>
            <a:effectLst/>
          </p:spPr>
        </p:cxnSp>
        <p:sp>
          <p:nvSpPr>
            <p:cNvPr id="64" name="ZoneTexte 63">
              <a:extLst>
                <a:ext uri="{FF2B5EF4-FFF2-40B4-BE49-F238E27FC236}">
                  <a16:creationId xmlns:a16="http://schemas.microsoft.com/office/drawing/2014/main" id="{E2B899A9-591E-2E07-BDEB-5E49890D3361}"/>
                </a:ext>
              </a:extLst>
            </p:cNvPr>
            <p:cNvSpPr txBox="1"/>
            <p:nvPr>
              <p:custDataLst>
                <p:tags r:id="rId31"/>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sp>
        <p:nvSpPr>
          <p:cNvPr id="71" name="Rectangle : coins arrondis 4">
            <a:extLst>
              <a:ext uri="{FF2B5EF4-FFF2-40B4-BE49-F238E27FC236}">
                <a16:creationId xmlns:a16="http://schemas.microsoft.com/office/drawing/2014/main" id="{13EEE093-BEA6-2CEB-6EBC-DC5A63BA6A11}"/>
              </a:ext>
            </a:extLst>
          </p:cNvPr>
          <p:cNvSpPr/>
          <p:nvPr>
            <p:custDataLst>
              <p:tags r:id="rId2"/>
            </p:custDataLst>
          </p:nvPr>
        </p:nvSpPr>
        <p:spPr>
          <a:xfrm>
            <a:off x="231719" y="2031906"/>
            <a:ext cx="4267692" cy="600364"/>
          </a:xfrm>
          <a:prstGeom prst="rect">
            <a:avLst/>
          </a:prstGeom>
          <a:noFill/>
          <a:ln w="12700" cap="flat" cmpd="sng" algn="ctr">
            <a:noFill/>
            <a:prstDash val="solid"/>
            <a:miter lim="800000"/>
          </a:ln>
          <a:effectLst/>
        </p:spPr>
        <p:txBody>
          <a:bodyPr rtlCol="0" anchor="t"/>
          <a:lstStyle/>
          <a:p>
            <a:pPr marL="0" marR="0" lvl="0" indent="0" algn="just" defTabSz="914400" rtl="0" eaLnBrk="1" fontAlgn="auto" latinLnBrk="0" hangingPunct="1">
              <a:lnSpc>
                <a:spcPct val="100000"/>
              </a:lnSpc>
              <a:spcBef>
                <a:spcPts val="0"/>
              </a:spcBef>
              <a:spcAft>
                <a:spcPts val="0"/>
              </a:spcAft>
              <a:buClr>
                <a:srgbClr val="FFC000">
                  <a:lumMod val="75000"/>
                </a:srgbClr>
              </a:buClr>
              <a:buSzPct val="127000"/>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Réticences des autorités publiques à inclure</a:t>
            </a:r>
          </a:p>
          <a:p>
            <a:pPr marL="0" marR="0" lvl="0" indent="0" algn="just" defTabSz="914400" rtl="0" eaLnBrk="1" fontAlgn="auto" latinLnBrk="0" hangingPunct="1">
              <a:lnSpc>
                <a:spcPct val="100000"/>
              </a:lnSpc>
              <a:spcBef>
                <a:spcPts val="0"/>
              </a:spcBef>
              <a:spcAft>
                <a:spcPts val="0"/>
              </a:spcAft>
              <a:buClr>
                <a:srgbClr val="FFC000">
                  <a:lumMod val="75000"/>
                </a:srgbClr>
              </a:buClr>
              <a:buSzPct val="127000"/>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des « </a:t>
            </a:r>
            <a:r>
              <a:rPr kumimoji="0" lang="fr-FR" sz="1400" b="1" i="1" u="none" strike="noStrike" kern="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Take</a:t>
            </a:r>
            <a:r>
              <a:rPr kumimoji="0" lang="fr-FR" sz="1400" b="1"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or </a:t>
            </a:r>
            <a:r>
              <a:rPr kumimoji="0" lang="fr-FR" sz="1400" b="1" i="1" u="none" strike="noStrike" kern="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pay</a:t>
            </a:r>
            <a:r>
              <a:rPr kumimoji="0" lang="fr-FR" sz="1400" b="1"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avec un tarif fixe</a:t>
            </a:r>
          </a:p>
        </p:txBody>
      </p:sp>
      <p:sp>
        <p:nvSpPr>
          <p:cNvPr id="72" name="Rectangle : coins arrondis 48">
            <a:extLst>
              <a:ext uri="{FF2B5EF4-FFF2-40B4-BE49-F238E27FC236}">
                <a16:creationId xmlns:a16="http://schemas.microsoft.com/office/drawing/2014/main" id="{D146B103-B468-2D90-131B-729A4AC58C2B}"/>
              </a:ext>
            </a:extLst>
          </p:cNvPr>
          <p:cNvSpPr/>
          <p:nvPr>
            <p:custDataLst>
              <p:tags r:id="rId3"/>
            </p:custDataLst>
          </p:nvPr>
        </p:nvSpPr>
        <p:spPr>
          <a:xfrm flipH="1">
            <a:off x="8283358" y="2036560"/>
            <a:ext cx="3610338" cy="685342"/>
          </a:xfrm>
          <a:prstGeom prst="rect">
            <a:avLst/>
          </a:prstGeom>
          <a:noFill/>
          <a:ln w="12700" cap="flat" cmpd="sng" algn="ctr">
            <a:noFill/>
            <a:prstDash val="solid"/>
            <a:miter lim="800000"/>
          </a:ln>
          <a:effectLst/>
        </p:spPr>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Étude de demande soumise par le promoteur.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Évolution du marché de l’électricité (Marché de la veille)</a:t>
            </a:r>
            <a:endParaRPr kumimoji="0" lang="fr-FR" sz="13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3" name="Rectangle : coins arrondis 30">
            <a:extLst>
              <a:ext uri="{FF2B5EF4-FFF2-40B4-BE49-F238E27FC236}">
                <a16:creationId xmlns:a16="http://schemas.microsoft.com/office/drawing/2014/main" id="{C10A6B19-8BD0-0A12-E812-459638DC8AF1}"/>
              </a:ext>
            </a:extLst>
          </p:cNvPr>
          <p:cNvSpPr/>
          <p:nvPr>
            <p:custDataLst>
              <p:tags r:id="rId4"/>
            </p:custDataLst>
          </p:nvPr>
        </p:nvSpPr>
        <p:spPr>
          <a:xfrm>
            <a:off x="214199" y="4237123"/>
            <a:ext cx="4293532" cy="5683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
                <a:srgbClr val="0F9ED5">
                  <a:lumMod val="75000"/>
                </a:srgbClr>
              </a:buClr>
              <a:buSzPct val="127000"/>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8. Risque élevé pour le privé au niveau foncier</a:t>
            </a:r>
          </a:p>
          <a:p>
            <a:pPr marL="0" marR="0" lvl="0" indent="0" algn="l" defTabSz="914400" rtl="0" eaLnBrk="1" fontAlgn="auto" latinLnBrk="0" hangingPunct="1">
              <a:lnSpc>
                <a:spcPct val="100000"/>
              </a:lnSpc>
              <a:spcBef>
                <a:spcPts val="0"/>
              </a:spcBef>
              <a:spcAft>
                <a:spcPts val="0"/>
              </a:spcAft>
              <a:buClr>
                <a:srgbClr val="0F9ED5">
                  <a:lumMod val="75000"/>
                </a:srgbClr>
              </a:buClr>
              <a:buSzPct val="127000"/>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particulièrement pour les PIE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4" name="Rectangle : coins arrondis 48">
            <a:extLst>
              <a:ext uri="{FF2B5EF4-FFF2-40B4-BE49-F238E27FC236}">
                <a16:creationId xmlns:a16="http://schemas.microsoft.com/office/drawing/2014/main" id="{3481E520-2D93-D887-206E-DBE37714B019}"/>
              </a:ext>
            </a:extLst>
          </p:cNvPr>
          <p:cNvSpPr/>
          <p:nvPr>
            <p:custDataLst>
              <p:tags r:id="rId5"/>
            </p:custDataLst>
          </p:nvPr>
        </p:nvSpPr>
        <p:spPr>
          <a:xfrm flipH="1">
            <a:off x="8315431" y="4237123"/>
            <a:ext cx="3578264" cy="59668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Promotion des partenariats public/privé avec mise à disposition du foncier</a:t>
            </a:r>
            <a:endPar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75" name="Rectangle : coins arrondis 4">
            <a:extLst>
              <a:ext uri="{FF2B5EF4-FFF2-40B4-BE49-F238E27FC236}">
                <a16:creationId xmlns:a16="http://schemas.microsoft.com/office/drawing/2014/main" id="{23C19BBE-44CB-60C2-FA40-A836BC8143CA}"/>
              </a:ext>
            </a:extLst>
          </p:cNvPr>
          <p:cNvSpPr/>
          <p:nvPr>
            <p:custDataLst>
              <p:tags r:id="rId6"/>
            </p:custDataLst>
          </p:nvPr>
        </p:nvSpPr>
        <p:spPr>
          <a:xfrm>
            <a:off x="213003" y="3286414"/>
            <a:ext cx="4265391" cy="5954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7. Absence de règles et de procédures pour 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raccordement au réseau</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6" name="Rectangle : coins arrondis 48">
            <a:extLst>
              <a:ext uri="{FF2B5EF4-FFF2-40B4-BE49-F238E27FC236}">
                <a16:creationId xmlns:a16="http://schemas.microsoft.com/office/drawing/2014/main" id="{692CEA90-2262-1212-B9DB-46DCE08B281C}"/>
              </a:ext>
            </a:extLst>
          </p:cNvPr>
          <p:cNvSpPr/>
          <p:nvPr>
            <p:custDataLst>
              <p:tags r:id="rId7"/>
            </p:custDataLst>
          </p:nvPr>
        </p:nvSpPr>
        <p:spPr>
          <a:xfrm flipH="1">
            <a:off x="4672070" y="3286414"/>
            <a:ext cx="3601369" cy="9783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Code de réseau (avec des normes techniques bien définies)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Mise en place de procédures de raccordement et  d’intégration au réseau</a:t>
            </a:r>
            <a:endPar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77" name="Rectangle : coins arrondis 48">
            <a:extLst>
              <a:ext uri="{FF2B5EF4-FFF2-40B4-BE49-F238E27FC236}">
                <a16:creationId xmlns:a16="http://schemas.microsoft.com/office/drawing/2014/main" id="{9C01B44A-E9C7-D9D3-A223-B7437CBF919C}"/>
              </a:ext>
            </a:extLst>
          </p:cNvPr>
          <p:cNvSpPr/>
          <p:nvPr>
            <p:custDataLst>
              <p:tags r:id="rId8"/>
            </p:custDataLst>
          </p:nvPr>
        </p:nvSpPr>
        <p:spPr>
          <a:xfrm flipH="1">
            <a:off x="8282417" y="3286414"/>
            <a:ext cx="3601369" cy="5121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Mise en place de modèles de contrat de raccordement</a:t>
            </a:r>
            <a:endPar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78" name="Rectangle : coins arrondis 4">
            <a:extLst>
              <a:ext uri="{FF2B5EF4-FFF2-40B4-BE49-F238E27FC236}">
                <a16:creationId xmlns:a16="http://schemas.microsoft.com/office/drawing/2014/main" id="{9BA00138-42C2-1675-BDE5-EE2889C5F017}"/>
              </a:ext>
            </a:extLst>
          </p:cNvPr>
          <p:cNvSpPr/>
          <p:nvPr>
            <p:custDataLst>
              <p:tags r:id="rId9"/>
            </p:custDataLst>
          </p:nvPr>
        </p:nvSpPr>
        <p:spPr>
          <a:xfrm>
            <a:off x="214075" y="2757320"/>
            <a:ext cx="4285335" cy="39409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just" defTabSz="914400" rtl="0" eaLnBrk="1" fontAlgn="auto" latinLnBrk="0" hangingPunct="1">
              <a:lnSpc>
                <a:spcPct val="100000"/>
              </a:lnSpc>
              <a:spcBef>
                <a:spcPts val="0"/>
              </a:spcBef>
              <a:spcAft>
                <a:spcPts val="0"/>
              </a:spcAft>
              <a:buClr>
                <a:srgbClr val="0F9ED5">
                  <a:lumMod val="75000"/>
                </a:srgbClr>
              </a:buClr>
              <a:buSzPct val="127000"/>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Processus administratif contraignant</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9" name="Rectangle : coins arrondis 48">
            <a:extLst>
              <a:ext uri="{FF2B5EF4-FFF2-40B4-BE49-F238E27FC236}">
                <a16:creationId xmlns:a16="http://schemas.microsoft.com/office/drawing/2014/main" id="{5793C8C0-E50F-C67B-605B-F8E483C5668A}"/>
              </a:ext>
            </a:extLst>
          </p:cNvPr>
          <p:cNvSpPr/>
          <p:nvPr>
            <p:custDataLst>
              <p:tags r:id="rId10"/>
            </p:custDataLst>
          </p:nvPr>
        </p:nvSpPr>
        <p:spPr>
          <a:xfrm flipH="1">
            <a:off x="4672071" y="2765668"/>
            <a:ext cx="3610347" cy="4148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Simplification et clarification du processus  </a:t>
            </a:r>
            <a:endPar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80" name="Groupe 79">
            <a:extLst>
              <a:ext uri="{FF2B5EF4-FFF2-40B4-BE49-F238E27FC236}">
                <a16:creationId xmlns:a16="http://schemas.microsoft.com/office/drawing/2014/main" id="{3075C095-2D01-50DF-126C-CC12CFD40E92}"/>
              </a:ext>
            </a:extLst>
          </p:cNvPr>
          <p:cNvGrpSpPr/>
          <p:nvPr/>
        </p:nvGrpSpPr>
        <p:grpSpPr>
          <a:xfrm>
            <a:off x="217201" y="3270814"/>
            <a:ext cx="11367725" cy="0"/>
            <a:chOff x="218706" y="2846814"/>
            <a:chExt cx="11367725" cy="0"/>
          </a:xfrm>
        </p:grpSpPr>
        <p:cxnSp>
          <p:nvCxnSpPr>
            <p:cNvPr id="81" name="Connecteur droit 80">
              <a:extLst>
                <a:ext uri="{FF2B5EF4-FFF2-40B4-BE49-F238E27FC236}">
                  <a16:creationId xmlns:a16="http://schemas.microsoft.com/office/drawing/2014/main" id="{870F62F2-EBE9-8B55-E37A-222009805B01}"/>
                </a:ext>
              </a:extLst>
            </p:cNvPr>
            <p:cNvCxnSpPr>
              <a:cxnSpLocks/>
            </p:cNvCxnSpPr>
            <p:nvPr>
              <p:custDataLst>
                <p:tags r:id="rId22"/>
              </p:custDataLst>
            </p:nvPr>
          </p:nvCxnSpPr>
          <p:spPr>
            <a:xfrm>
              <a:off x="218706" y="2846814"/>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82" name="Connecteur droit 81">
              <a:extLst>
                <a:ext uri="{FF2B5EF4-FFF2-40B4-BE49-F238E27FC236}">
                  <a16:creationId xmlns:a16="http://schemas.microsoft.com/office/drawing/2014/main" id="{045EBA04-E52F-20B7-C476-DB4B094229D0}"/>
                </a:ext>
              </a:extLst>
            </p:cNvPr>
            <p:cNvCxnSpPr>
              <a:cxnSpLocks/>
            </p:cNvCxnSpPr>
            <p:nvPr>
              <p:custDataLst>
                <p:tags r:id="rId23"/>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grpSp>
        <p:nvGrpSpPr>
          <p:cNvPr id="83" name="Groupe 82">
            <a:extLst>
              <a:ext uri="{FF2B5EF4-FFF2-40B4-BE49-F238E27FC236}">
                <a16:creationId xmlns:a16="http://schemas.microsoft.com/office/drawing/2014/main" id="{E8DDE349-1087-6575-4806-41679DCA2C83}"/>
              </a:ext>
            </a:extLst>
          </p:cNvPr>
          <p:cNvGrpSpPr/>
          <p:nvPr/>
        </p:nvGrpSpPr>
        <p:grpSpPr>
          <a:xfrm>
            <a:off x="235310" y="4239540"/>
            <a:ext cx="11367725" cy="0"/>
            <a:chOff x="218706" y="2846814"/>
            <a:chExt cx="11367725" cy="0"/>
          </a:xfrm>
        </p:grpSpPr>
        <p:cxnSp>
          <p:nvCxnSpPr>
            <p:cNvPr id="84" name="Connecteur droit 83">
              <a:extLst>
                <a:ext uri="{FF2B5EF4-FFF2-40B4-BE49-F238E27FC236}">
                  <a16:creationId xmlns:a16="http://schemas.microsoft.com/office/drawing/2014/main" id="{A61A140E-14C0-9810-AF56-016804C39CF1}"/>
                </a:ext>
              </a:extLst>
            </p:cNvPr>
            <p:cNvCxnSpPr>
              <a:cxnSpLocks/>
            </p:cNvCxnSpPr>
            <p:nvPr>
              <p:custDataLst>
                <p:tags r:id="rId20"/>
              </p:custDataLst>
            </p:nvPr>
          </p:nvCxnSpPr>
          <p:spPr>
            <a:xfrm>
              <a:off x="218706" y="2846814"/>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85" name="Connecteur droit 84">
              <a:extLst>
                <a:ext uri="{FF2B5EF4-FFF2-40B4-BE49-F238E27FC236}">
                  <a16:creationId xmlns:a16="http://schemas.microsoft.com/office/drawing/2014/main" id="{A7E32D76-48A2-6E67-7A73-69DDFF46E29E}"/>
                </a:ext>
              </a:extLst>
            </p:cNvPr>
            <p:cNvCxnSpPr>
              <a:cxnSpLocks/>
            </p:cNvCxnSpPr>
            <p:nvPr>
              <p:custDataLst>
                <p:tags r:id="rId21"/>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
        <p:nvSpPr>
          <p:cNvPr id="86" name="Rectangle : coins arrondis 4">
            <a:extLst>
              <a:ext uri="{FF2B5EF4-FFF2-40B4-BE49-F238E27FC236}">
                <a16:creationId xmlns:a16="http://schemas.microsoft.com/office/drawing/2014/main" id="{8EDF9A2A-0894-7332-CFA6-B70AFE86E9F8}"/>
              </a:ext>
            </a:extLst>
          </p:cNvPr>
          <p:cNvSpPr/>
          <p:nvPr>
            <p:custDataLst>
              <p:tags r:id="rId11"/>
            </p:custDataLst>
          </p:nvPr>
        </p:nvSpPr>
        <p:spPr>
          <a:xfrm>
            <a:off x="231719" y="4917228"/>
            <a:ext cx="4246676" cy="35394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just" defTabSz="914400" rtl="0" eaLnBrk="1" fontAlgn="auto" latinLnBrk="0" hangingPunct="1">
              <a:lnSpc>
                <a:spcPct val="100000"/>
              </a:lnSpc>
              <a:spcBef>
                <a:spcPts val="0"/>
              </a:spcBef>
              <a:spcAft>
                <a:spcPts val="0"/>
              </a:spcAft>
              <a:buClr>
                <a:srgbClr val="0F9ED5">
                  <a:lumMod val="75000"/>
                </a:srgbClr>
              </a:buClr>
              <a:buSzPct val="127000"/>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9.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Faiblesse des réseaux</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7" name="Rectangle : coins arrondis 48">
            <a:extLst>
              <a:ext uri="{FF2B5EF4-FFF2-40B4-BE49-F238E27FC236}">
                <a16:creationId xmlns:a16="http://schemas.microsoft.com/office/drawing/2014/main" id="{F17AABD5-8CDA-4DDA-4512-6BDBFAD9A846}"/>
              </a:ext>
            </a:extLst>
          </p:cNvPr>
          <p:cNvSpPr/>
          <p:nvPr>
            <p:custDataLst>
              <p:tags r:id="rId12"/>
            </p:custDataLst>
          </p:nvPr>
        </p:nvSpPr>
        <p:spPr>
          <a:xfrm flipH="1">
            <a:off x="8280977" y="4917228"/>
            <a:ext cx="3612718" cy="4148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Recentrage des investissements vers les réseaux</a:t>
            </a:r>
            <a:endPar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8" name="Rectangle : coins arrondis 4">
            <a:extLst>
              <a:ext uri="{FF2B5EF4-FFF2-40B4-BE49-F238E27FC236}">
                <a16:creationId xmlns:a16="http://schemas.microsoft.com/office/drawing/2014/main" id="{B8ECF083-F362-D47B-6FB5-59B9A391707C}"/>
              </a:ext>
            </a:extLst>
          </p:cNvPr>
          <p:cNvSpPr/>
          <p:nvPr>
            <p:custDataLst>
              <p:tags r:id="rId13"/>
            </p:custDataLst>
          </p:nvPr>
        </p:nvSpPr>
        <p:spPr>
          <a:xfrm>
            <a:off x="141957" y="5487533"/>
            <a:ext cx="4365774" cy="7772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10.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Manque de transparence dans le </a:t>
            </a: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processus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d’octroi des projets et délais trop longs</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9" name="Rectangle : coins arrondis 48">
            <a:extLst>
              <a:ext uri="{FF2B5EF4-FFF2-40B4-BE49-F238E27FC236}">
                <a16:creationId xmlns:a16="http://schemas.microsoft.com/office/drawing/2014/main" id="{21633E40-A1BD-25DD-12EB-F4E8D680871A}"/>
              </a:ext>
            </a:extLst>
          </p:cNvPr>
          <p:cNvSpPr/>
          <p:nvPr>
            <p:custDataLst>
              <p:tags r:id="rId14"/>
            </p:custDataLst>
          </p:nvPr>
        </p:nvSpPr>
        <p:spPr>
          <a:xfrm flipH="1">
            <a:off x="4672069" y="5487533"/>
            <a:ext cx="3622949" cy="9519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Recours à des appels d’offres compétitifs et motivation claire des offres spontanées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Réduction des délais avec des procédures clarifiant le rôle des acteurs et les délais pour chaque étape	</a:t>
            </a:r>
          </a:p>
        </p:txBody>
      </p:sp>
      <p:grpSp>
        <p:nvGrpSpPr>
          <p:cNvPr id="90" name="Groupe 89">
            <a:extLst>
              <a:ext uri="{FF2B5EF4-FFF2-40B4-BE49-F238E27FC236}">
                <a16:creationId xmlns:a16="http://schemas.microsoft.com/office/drawing/2014/main" id="{39B8B86F-AD38-3785-F0C4-13399056427C}"/>
              </a:ext>
            </a:extLst>
          </p:cNvPr>
          <p:cNvGrpSpPr/>
          <p:nvPr/>
        </p:nvGrpSpPr>
        <p:grpSpPr>
          <a:xfrm>
            <a:off x="235310" y="4917041"/>
            <a:ext cx="11367725" cy="0"/>
            <a:chOff x="218706" y="2846814"/>
            <a:chExt cx="11367725" cy="0"/>
          </a:xfrm>
        </p:grpSpPr>
        <p:cxnSp>
          <p:nvCxnSpPr>
            <p:cNvPr id="91" name="Connecteur droit 90">
              <a:extLst>
                <a:ext uri="{FF2B5EF4-FFF2-40B4-BE49-F238E27FC236}">
                  <a16:creationId xmlns:a16="http://schemas.microsoft.com/office/drawing/2014/main" id="{40779BB8-0337-0501-C17A-F8A990084F8E}"/>
                </a:ext>
              </a:extLst>
            </p:cNvPr>
            <p:cNvCxnSpPr>
              <a:cxnSpLocks/>
            </p:cNvCxnSpPr>
            <p:nvPr>
              <p:custDataLst>
                <p:tags r:id="rId18"/>
              </p:custDataLst>
            </p:nvPr>
          </p:nvCxnSpPr>
          <p:spPr>
            <a:xfrm>
              <a:off x="218706" y="2846814"/>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92" name="Connecteur droit 91">
              <a:extLst>
                <a:ext uri="{FF2B5EF4-FFF2-40B4-BE49-F238E27FC236}">
                  <a16:creationId xmlns:a16="http://schemas.microsoft.com/office/drawing/2014/main" id="{B998DABF-8AB7-A048-7F1D-1FEC17E4BA17}"/>
                </a:ext>
              </a:extLst>
            </p:cNvPr>
            <p:cNvCxnSpPr>
              <a:cxnSpLocks/>
            </p:cNvCxnSpPr>
            <p:nvPr>
              <p:custDataLst>
                <p:tags r:id="rId19"/>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grpSp>
        <p:nvGrpSpPr>
          <p:cNvPr id="93" name="Groupe 92">
            <a:extLst>
              <a:ext uri="{FF2B5EF4-FFF2-40B4-BE49-F238E27FC236}">
                <a16:creationId xmlns:a16="http://schemas.microsoft.com/office/drawing/2014/main" id="{C84B92C3-887B-40FF-F20F-A69C11106665}"/>
              </a:ext>
            </a:extLst>
          </p:cNvPr>
          <p:cNvGrpSpPr/>
          <p:nvPr/>
        </p:nvGrpSpPr>
        <p:grpSpPr>
          <a:xfrm>
            <a:off x="235310" y="5456680"/>
            <a:ext cx="11367725" cy="0"/>
            <a:chOff x="218706" y="2846814"/>
            <a:chExt cx="11367725" cy="0"/>
          </a:xfrm>
        </p:grpSpPr>
        <p:cxnSp>
          <p:nvCxnSpPr>
            <p:cNvPr id="94" name="Connecteur droit 93">
              <a:extLst>
                <a:ext uri="{FF2B5EF4-FFF2-40B4-BE49-F238E27FC236}">
                  <a16:creationId xmlns:a16="http://schemas.microsoft.com/office/drawing/2014/main" id="{95D491C7-2B5D-D354-D7A8-7E665838276E}"/>
                </a:ext>
              </a:extLst>
            </p:cNvPr>
            <p:cNvCxnSpPr>
              <a:cxnSpLocks/>
            </p:cNvCxnSpPr>
            <p:nvPr>
              <p:custDataLst>
                <p:tags r:id="rId16"/>
              </p:custDataLst>
            </p:nvPr>
          </p:nvCxnSpPr>
          <p:spPr>
            <a:xfrm>
              <a:off x="218706" y="2846814"/>
              <a:ext cx="4178679" cy="0"/>
            </a:xfrm>
            <a:prstGeom prst="line">
              <a:avLst/>
            </a:prstGeom>
            <a:noFill/>
            <a:ln w="19050" cap="flat" cmpd="sng" algn="ctr">
              <a:solidFill>
                <a:schemeClr val="tx2">
                  <a:lumMod val="90000"/>
                  <a:lumOff val="10000"/>
                </a:schemeClr>
              </a:solidFill>
              <a:prstDash val="sysDot"/>
              <a:miter lim="800000"/>
            </a:ln>
            <a:effectLst/>
          </p:spPr>
        </p:cxnSp>
        <p:cxnSp>
          <p:nvCxnSpPr>
            <p:cNvPr id="95" name="Connecteur droit 94">
              <a:extLst>
                <a:ext uri="{FF2B5EF4-FFF2-40B4-BE49-F238E27FC236}">
                  <a16:creationId xmlns:a16="http://schemas.microsoft.com/office/drawing/2014/main" id="{B55F8835-AA81-EB43-AA3C-CCFBEA4BD4B5}"/>
                </a:ext>
              </a:extLst>
            </p:cNvPr>
            <p:cNvCxnSpPr>
              <a:cxnSpLocks/>
            </p:cNvCxnSpPr>
            <p:nvPr>
              <p:custDataLst>
                <p:tags r:id="rId17"/>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cxnSp>
        <p:nvCxnSpPr>
          <p:cNvPr id="96" name="Connecteur droit 95">
            <a:extLst>
              <a:ext uri="{FF2B5EF4-FFF2-40B4-BE49-F238E27FC236}">
                <a16:creationId xmlns:a16="http://schemas.microsoft.com/office/drawing/2014/main" id="{C7261457-AA24-6266-AB0E-5C8A49CABB2F}"/>
              </a:ext>
            </a:extLst>
          </p:cNvPr>
          <p:cNvCxnSpPr>
            <a:cxnSpLocks/>
          </p:cNvCxnSpPr>
          <p:nvPr>
            <p:custDataLst>
              <p:tags r:id="rId15"/>
            </p:custDataLst>
          </p:nvPr>
        </p:nvCxnSpPr>
        <p:spPr>
          <a:xfrm flipV="1">
            <a:off x="8282421" y="1512757"/>
            <a:ext cx="941" cy="5168700"/>
          </a:xfrm>
          <a:prstGeom prst="line">
            <a:avLst/>
          </a:prstGeom>
          <a:noFill/>
          <a:ln w="19050" cap="flat" cmpd="sng" algn="ctr">
            <a:solidFill>
              <a:srgbClr val="4472C4">
                <a:lumMod val="60000"/>
                <a:lumOff val="40000"/>
              </a:srgbClr>
            </a:solidFill>
            <a:prstDash val="sysDot"/>
            <a:miter lim="800000"/>
          </a:ln>
          <a:effectLst/>
        </p:spPr>
      </p:cxnSp>
    </p:spTree>
    <p:extLst>
      <p:ext uri="{BB962C8B-B14F-4D97-AF65-F5344CB8AC3E}">
        <p14:creationId xmlns:p14="http://schemas.microsoft.com/office/powerpoint/2010/main" val="278390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E9E46-AADE-D9EE-2072-A21D86DF262B}"/>
            </a:ext>
          </a:extLst>
        </p:cNvPr>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09B49152-BF3B-7D9B-A1DE-450F145339BC}"/>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36" name="ZoneTexte 35">
            <a:extLst>
              <a:ext uri="{FF2B5EF4-FFF2-40B4-BE49-F238E27FC236}">
                <a16:creationId xmlns:a16="http://schemas.microsoft.com/office/drawing/2014/main" id="{2771EAD8-D5B4-4A1C-7EE0-A36AFA922B44}"/>
              </a:ext>
            </a:extLst>
          </p:cNvPr>
          <p:cNvSpPr txBox="1"/>
          <p:nvPr>
            <p:custDataLst>
              <p:tags r:id="rId1"/>
            </p:custDataLst>
          </p:nvPr>
        </p:nvSpPr>
        <p:spPr>
          <a:xfrm>
            <a:off x="141956" y="661963"/>
            <a:ext cx="11827437" cy="35394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Barrières spécifiques aux activités de stockage</a:t>
            </a:r>
          </a:p>
        </p:txBody>
      </p:sp>
      <p:sp>
        <p:nvSpPr>
          <p:cNvPr id="6" name="ZoneTexte 5">
            <a:extLst>
              <a:ext uri="{FF2B5EF4-FFF2-40B4-BE49-F238E27FC236}">
                <a16:creationId xmlns:a16="http://schemas.microsoft.com/office/drawing/2014/main" id="{0F4469AE-ED58-C0B9-34CB-D44C8291883B}"/>
              </a:ext>
            </a:extLst>
          </p:cNvPr>
          <p:cNvSpPr txBox="1"/>
          <p:nvPr>
            <p:custDataLst>
              <p:tags r:id="rId2"/>
            </p:custDataLst>
          </p:nvPr>
        </p:nvSpPr>
        <p:spPr>
          <a:xfrm>
            <a:off x="233210" y="1174203"/>
            <a:ext cx="4223201" cy="338554"/>
          </a:xfrm>
          <a:prstGeom prst="rect">
            <a:avLst/>
          </a:prstGeom>
          <a:solidFill>
            <a:srgbClr val="002060"/>
          </a:solidFill>
          <a:ln>
            <a:solidFill>
              <a:schemeClr val="tx2">
                <a:lumMod val="90000"/>
                <a:lumOff val="10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Barrières potentielles</a:t>
            </a:r>
          </a:p>
        </p:txBody>
      </p:sp>
      <p:sp>
        <p:nvSpPr>
          <p:cNvPr id="7" name="ZoneTexte 6">
            <a:extLst>
              <a:ext uri="{FF2B5EF4-FFF2-40B4-BE49-F238E27FC236}">
                <a16:creationId xmlns:a16="http://schemas.microsoft.com/office/drawing/2014/main" id="{B257E2E0-33F6-D0CD-F717-5D408575DA7D}"/>
              </a:ext>
            </a:extLst>
          </p:cNvPr>
          <p:cNvSpPr txBox="1"/>
          <p:nvPr>
            <p:custDataLst>
              <p:tags r:id="rId3"/>
            </p:custDataLst>
          </p:nvPr>
        </p:nvSpPr>
        <p:spPr>
          <a:xfrm>
            <a:off x="4673025" y="1174203"/>
            <a:ext cx="7220674" cy="338554"/>
          </a:xfrm>
          <a:prstGeom prst="rect">
            <a:avLst/>
          </a:prstGeom>
          <a:solidFill>
            <a:srgbClr val="5B9BD5">
              <a:lumMod val="40000"/>
              <a:lumOff val="60000"/>
            </a:srgb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 peuvent être levées par :</a:t>
            </a:r>
          </a:p>
        </p:txBody>
      </p:sp>
      <p:grpSp>
        <p:nvGrpSpPr>
          <p:cNvPr id="9" name="Groupe 8">
            <a:extLst>
              <a:ext uri="{FF2B5EF4-FFF2-40B4-BE49-F238E27FC236}">
                <a16:creationId xmlns:a16="http://schemas.microsoft.com/office/drawing/2014/main" id="{BF7090EF-F293-E4C8-C53A-E254F0D373C8}"/>
              </a:ext>
            </a:extLst>
          </p:cNvPr>
          <p:cNvGrpSpPr/>
          <p:nvPr>
            <p:custDataLst>
              <p:tags r:id="rId4"/>
            </p:custDataLst>
          </p:nvPr>
        </p:nvGrpSpPr>
        <p:grpSpPr>
          <a:xfrm>
            <a:off x="3125536" y="1185153"/>
            <a:ext cx="1384607" cy="2835656"/>
            <a:chOff x="4100948" y="1317207"/>
            <a:chExt cx="1384607" cy="5294344"/>
          </a:xfrm>
        </p:grpSpPr>
        <p:cxnSp>
          <p:nvCxnSpPr>
            <p:cNvPr id="17" name="Connecteur droit 16">
              <a:extLst>
                <a:ext uri="{FF2B5EF4-FFF2-40B4-BE49-F238E27FC236}">
                  <a16:creationId xmlns:a16="http://schemas.microsoft.com/office/drawing/2014/main" id="{AA29EF73-9BA4-6948-B352-857DE3A3808B}"/>
                </a:ext>
              </a:extLst>
            </p:cNvPr>
            <p:cNvCxnSpPr/>
            <p:nvPr/>
          </p:nvCxnSpPr>
          <p:spPr>
            <a:xfrm>
              <a:off x="5476314" y="1317207"/>
              <a:ext cx="0" cy="5283999"/>
            </a:xfrm>
            <a:prstGeom prst="line">
              <a:avLst/>
            </a:prstGeom>
            <a:solidFill>
              <a:srgbClr val="002060"/>
            </a:solidFill>
            <a:ln w="28575" cap="flat" cmpd="sng" algn="ctr">
              <a:solidFill>
                <a:schemeClr val="tx2">
                  <a:lumMod val="90000"/>
                  <a:lumOff val="10000"/>
                </a:schemeClr>
              </a:solidFill>
              <a:prstDash val="solid"/>
              <a:miter lim="800000"/>
            </a:ln>
            <a:effectLst/>
          </p:spPr>
        </p:cxnSp>
        <p:cxnSp>
          <p:nvCxnSpPr>
            <p:cNvPr id="18" name="Connecteur droit 17">
              <a:extLst>
                <a:ext uri="{FF2B5EF4-FFF2-40B4-BE49-F238E27FC236}">
                  <a16:creationId xmlns:a16="http://schemas.microsoft.com/office/drawing/2014/main" id="{FAF76432-E745-714C-11C0-8396DAD1D218}"/>
                </a:ext>
              </a:extLst>
            </p:cNvPr>
            <p:cNvCxnSpPr/>
            <p:nvPr/>
          </p:nvCxnSpPr>
          <p:spPr>
            <a:xfrm flipH="1">
              <a:off x="4100948" y="6611551"/>
              <a:ext cx="1384607" cy="0"/>
            </a:xfrm>
            <a:prstGeom prst="line">
              <a:avLst/>
            </a:prstGeom>
            <a:solidFill>
              <a:srgbClr val="002060"/>
            </a:solidFill>
            <a:ln w="28575" cap="flat" cmpd="sng" algn="ctr">
              <a:solidFill>
                <a:schemeClr val="tx2">
                  <a:lumMod val="90000"/>
                  <a:lumOff val="10000"/>
                </a:schemeClr>
              </a:solidFill>
              <a:prstDash val="solid"/>
              <a:miter lim="800000"/>
            </a:ln>
            <a:effectLst/>
          </p:spPr>
        </p:cxnSp>
      </p:grpSp>
      <p:grpSp>
        <p:nvGrpSpPr>
          <p:cNvPr id="10" name="Groupe 9">
            <a:extLst>
              <a:ext uri="{FF2B5EF4-FFF2-40B4-BE49-F238E27FC236}">
                <a16:creationId xmlns:a16="http://schemas.microsoft.com/office/drawing/2014/main" id="{3B800F99-2350-43F4-2E76-ADD4F4826F29}"/>
              </a:ext>
            </a:extLst>
          </p:cNvPr>
          <p:cNvGrpSpPr/>
          <p:nvPr>
            <p:custDataLst>
              <p:tags r:id="rId5"/>
            </p:custDataLst>
          </p:nvPr>
        </p:nvGrpSpPr>
        <p:grpSpPr>
          <a:xfrm flipH="1">
            <a:off x="4600096" y="1174204"/>
            <a:ext cx="1384607" cy="2841207"/>
            <a:chOff x="4253348" y="1469607"/>
            <a:chExt cx="1384607" cy="5294344"/>
          </a:xfrm>
          <a:solidFill>
            <a:srgbClr val="E7E6E6">
              <a:lumMod val="75000"/>
            </a:srgbClr>
          </a:solidFill>
        </p:grpSpPr>
        <p:cxnSp>
          <p:nvCxnSpPr>
            <p:cNvPr id="15" name="Connecteur droit 14">
              <a:extLst>
                <a:ext uri="{FF2B5EF4-FFF2-40B4-BE49-F238E27FC236}">
                  <a16:creationId xmlns:a16="http://schemas.microsoft.com/office/drawing/2014/main" id="{A56FD969-CBBA-C324-E841-A9B59B087549}"/>
                </a:ext>
              </a:extLst>
            </p:cNvPr>
            <p:cNvCxnSpPr/>
            <p:nvPr/>
          </p:nvCxnSpPr>
          <p:spPr>
            <a:xfrm>
              <a:off x="5628714" y="1469607"/>
              <a:ext cx="0" cy="5283999"/>
            </a:xfrm>
            <a:prstGeom prst="line">
              <a:avLst/>
            </a:prstGeom>
            <a:grpFill/>
            <a:ln w="28575" cap="flat" cmpd="sng" algn="ctr">
              <a:solidFill>
                <a:srgbClr val="5B9BD5">
                  <a:lumMod val="60000"/>
                  <a:lumOff val="40000"/>
                </a:srgbClr>
              </a:solidFill>
              <a:prstDash val="solid"/>
              <a:miter lim="800000"/>
            </a:ln>
            <a:effectLst/>
          </p:spPr>
        </p:cxnSp>
        <p:cxnSp>
          <p:nvCxnSpPr>
            <p:cNvPr id="16" name="Connecteur droit 15">
              <a:extLst>
                <a:ext uri="{FF2B5EF4-FFF2-40B4-BE49-F238E27FC236}">
                  <a16:creationId xmlns:a16="http://schemas.microsoft.com/office/drawing/2014/main" id="{8CE90E08-B2A9-D409-539B-91F70B0E0B1A}"/>
                </a:ext>
              </a:extLst>
            </p:cNvPr>
            <p:cNvCxnSpPr/>
            <p:nvPr/>
          </p:nvCxnSpPr>
          <p:spPr>
            <a:xfrm flipH="1">
              <a:off x="4253348" y="6763951"/>
              <a:ext cx="1384607" cy="0"/>
            </a:xfrm>
            <a:prstGeom prst="line">
              <a:avLst/>
            </a:prstGeom>
            <a:grpFill/>
            <a:ln w="28575" cap="flat" cmpd="sng" algn="ctr">
              <a:solidFill>
                <a:srgbClr val="5B9BD5">
                  <a:lumMod val="60000"/>
                  <a:lumOff val="40000"/>
                </a:srgbClr>
              </a:solidFill>
              <a:prstDash val="solid"/>
              <a:miter lim="800000"/>
            </a:ln>
            <a:effectLst/>
          </p:spPr>
        </p:cxnSp>
      </p:grpSp>
      <p:sp>
        <p:nvSpPr>
          <p:cNvPr id="11" name="ZoneTexte 10">
            <a:extLst>
              <a:ext uri="{FF2B5EF4-FFF2-40B4-BE49-F238E27FC236}">
                <a16:creationId xmlns:a16="http://schemas.microsoft.com/office/drawing/2014/main" id="{A0226150-3B08-0F32-3B88-545646A61261}"/>
              </a:ext>
            </a:extLst>
          </p:cNvPr>
          <p:cNvSpPr txBox="1"/>
          <p:nvPr>
            <p:custDataLst>
              <p:tags r:id="rId6"/>
            </p:custDataLst>
          </p:nvPr>
        </p:nvSpPr>
        <p:spPr>
          <a:xfrm>
            <a:off x="4672072" y="1602850"/>
            <a:ext cx="361034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 réglementaire</a:t>
            </a:r>
          </a:p>
        </p:txBody>
      </p:sp>
      <p:cxnSp>
        <p:nvCxnSpPr>
          <p:cNvPr id="12" name="Connecteur droit 11">
            <a:extLst>
              <a:ext uri="{FF2B5EF4-FFF2-40B4-BE49-F238E27FC236}">
                <a16:creationId xmlns:a16="http://schemas.microsoft.com/office/drawing/2014/main" id="{98E6CE75-6870-03F3-8EE3-252ACBA969C9}"/>
              </a:ext>
            </a:extLst>
          </p:cNvPr>
          <p:cNvCxnSpPr>
            <a:cxnSpLocks/>
          </p:cNvCxnSpPr>
          <p:nvPr>
            <p:custDataLst>
              <p:tags r:id="rId7"/>
            </p:custDataLst>
          </p:nvPr>
        </p:nvCxnSpPr>
        <p:spPr>
          <a:xfrm flipV="1">
            <a:off x="4673025" y="2012173"/>
            <a:ext cx="7221600" cy="21676"/>
          </a:xfrm>
          <a:prstGeom prst="line">
            <a:avLst/>
          </a:prstGeom>
          <a:noFill/>
          <a:ln w="19050" cap="flat" cmpd="sng" algn="ctr">
            <a:solidFill>
              <a:srgbClr val="BDD7EE"/>
            </a:solidFill>
            <a:prstDash val="solid"/>
            <a:miter lim="800000"/>
          </a:ln>
          <a:effectLst/>
        </p:spPr>
      </p:cxnSp>
      <p:cxnSp>
        <p:nvCxnSpPr>
          <p:cNvPr id="13" name="Connecteur droit 12">
            <a:extLst>
              <a:ext uri="{FF2B5EF4-FFF2-40B4-BE49-F238E27FC236}">
                <a16:creationId xmlns:a16="http://schemas.microsoft.com/office/drawing/2014/main" id="{9DEF177D-4DFC-A3D1-79F2-BBC16DAA9635}"/>
              </a:ext>
            </a:extLst>
          </p:cNvPr>
          <p:cNvCxnSpPr>
            <a:cxnSpLocks/>
          </p:cNvCxnSpPr>
          <p:nvPr>
            <p:custDataLst>
              <p:tags r:id="rId8"/>
            </p:custDataLst>
          </p:nvPr>
        </p:nvCxnSpPr>
        <p:spPr>
          <a:xfrm>
            <a:off x="233611" y="2033849"/>
            <a:ext cx="4222800" cy="0"/>
          </a:xfrm>
          <a:prstGeom prst="line">
            <a:avLst/>
          </a:prstGeom>
          <a:solidFill>
            <a:srgbClr val="002060"/>
          </a:solidFill>
          <a:ln w="19050" cap="flat" cmpd="sng" algn="ctr">
            <a:solidFill>
              <a:schemeClr val="tx2">
                <a:lumMod val="90000"/>
                <a:lumOff val="10000"/>
              </a:schemeClr>
            </a:solidFill>
            <a:prstDash val="solid"/>
            <a:miter lim="800000"/>
          </a:ln>
          <a:effectLst/>
        </p:spPr>
      </p:cxnSp>
      <p:sp>
        <p:nvSpPr>
          <p:cNvPr id="14" name="ZoneTexte 13">
            <a:extLst>
              <a:ext uri="{FF2B5EF4-FFF2-40B4-BE49-F238E27FC236}">
                <a16:creationId xmlns:a16="http://schemas.microsoft.com/office/drawing/2014/main" id="{22C297AE-39B1-96B5-EE6B-C2AE52907062}"/>
              </a:ext>
            </a:extLst>
          </p:cNvPr>
          <p:cNvSpPr txBox="1"/>
          <p:nvPr>
            <p:custDataLst>
              <p:tags r:id="rId9"/>
            </p:custDataLst>
          </p:nvPr>
        </p:nvSpPr>
        <p:spPr>
          <a:xfrm>
            <a:off x="8283349" y="1512320"/>
            <a:ext cx="361034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Mesures d’ordres contractuel et financier</a:t>
            </a:r>
          </a:p>
        </p:txBody>
      </p:sp>
      <p:grpSp>
        <p:nvGrpSpPr>
          <p:cNvPr id="21" name="Groupe 20">
            <a:extLst>
              <a:ext uri="{FF2B5EF4-FFF2-40B4-BE49-F238E27FC236}">
                <a16:creationId xmlns:a16="http://schemas.microsoft.com/office/drawing/2014/main" id="{676990E7-760C-9146-4D98-C11342C12393}"/>
              </a:ext>
            </a:extLst>
          </p:cNvPr>
          <p:cNvGrpSpPr/>
          <p:nvPr/>
        </p:nvGrpSpPr>
        <p:grpSpPr>
          <a:xfrm>
            <a:off x="218706" y="3045986"/>
            <a:ext cx="11367725" cy="0"/>
            <a:chOff x="218706" y="2846814"/>
            <a:chExt cx="11367725" cy="0"/>
          </a:xfrm>
        </p:grpSpPr>
        <p:cxnSp>
          <p:nvCxnSpPr>
            <p:cNvPr id="22" name="Connecteur droit 21">
              <a:extLst>
                <a:ext uri="{FF2B5EF4-FFF2-40B4-BE49-F238E27FC236}">
                  <a16:creationId xmlns:a16="http://schemas.microsoft.com/office/drawing/2014/main" id="{7EDF2369-B68C-EED4-2456-E502CC5F15DE}"/>
                </a:ext>
              </a:extLst>
            </p:cNvPr>
            <p:cNvCxnSpPr>
              <a:cxnSpLocks/>
            </p:cNvCxnSpPr>
            <p:nvPr>
              <p:custDataLst>
                <p:tags r:id="rId16"/>
              </p:custDataLst>
            </p:nvPr>
          </p:nvCxnSpPr>
          <p:spPr>
            <a:xfrm>
              <a:off x="218706" y="2846814"/>
              <a:ext cx="4178679" cy="0"/>
            </a:xfrm>
            <a:prstGeom prst="line">
              <a:avLst/>
            </a:prstGeom>
            <a:noFill/>
            <a:ln w="19050" cap="flat" cmpd="sng" algn="ctr">
              <a:solidFill>
                <a:srgbClr val="E7E6E6">
                  <a:lumMod val="50000"/>
                </a:srgbClr>
              </a:solidFill>
              <a:prstDash val="sysDot"/>
              <a:miter lim="800000"/>
            </a:ln>
            <a:effectLst/>
          </p:spPr>
        </p:cxnSp>
        <p:cxnSp>
          <p:nvCxnSpPr>
            <p:cNvPr id="23" name="Connecteur droit 22">
              <a:extLst>
                <a:ext uri="{FF2B5EF4-FFF2-40B4-BE49-F238E27FC236}">
                  <a16:creationId xmlns:a16="http://schemas.microsoft.com/office/drawing/2014/main" id="{EC5BE610-DABA-EDE2-3F48-C7420EA86A80}"/>
                </a:ext>
              </a:extLst>
            </p:cNvPr>
            <p:cNvCxnSpPr>
              <a:cxnSpLocks/>
            </p:cNvCxnSpPr>
            <p:nvPr>
              <p:custDataLst>
                <p:tags r:id="rId17"/>
              </p:custDataLst>
            </p:nvPr>
          </p:nvCxnSpPr>
          <p:spPr>
            <a:xfrm>
              <a:off x="5466431" y="2846814"/>
              <a:ext cx="6120000" cy="0"/>
            </a:xfrm>
            <a:prstGeom prst="line">
              <a:avLst/>
            </a:prstGeom>
            <a:noFill/>
            <a:ln w="19050" cap="flat" cmpd="sng" algn="ctr">
              <a:solidFill>
                <a:srgbClr val="4472C4">
                  <a:lumMod val="60000"/>
                  <a:lumOff val="40000"/>
                </a:srgbClr>
              </a:solidFill>
              <a:prstDash val="sysDot"/>
              <a:miter lim="800000"/>
            </a:ln>
            <a:effectLst/>
          </p:spPr>
        </p:cxnSp>
      </p:grpSp>
      <p:sp>
        <p:nvSpPr>
          <p:cNvPr id="38" name="Rectangle : coins arrondis 4">
            <a:extLst>
              <a:ext uri="{FF2B5EF4-FFF2-40B4-BE49-F238E27FC236}">
                <a16:creationId xmlns:a16="http://schemas.microsoft.com/office/drawing/2014/main" id="{6D0E945D-A882-7311-EAF2-69628FE456B7}"/>
              </a:ext>
            </a:extLst>
          </p:cNvPr>
          <p:cNvSpPr/>
          <p:nvPr>
            <p:custDataLst>
              <p:tags r:id="rId10"/>
            </p:custDataLst>
          </p:nvPr>
        </p:nvSpPr>
        <p:spPr>
          <a:xfrm>
            <a:off x="218706" y="2050676"/>
            <a:ext cx="4237705"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11. </a:t>
            </a:r>
            <a:r>
              <a:rPr kumimoji="0" lang="fr-FR" sz="1400" b="1" i="0" u="none" strike="noStrike" kern="1200" cap="none" spc="0" normalizeH="0" baseline="0" noProof="0" dirty="0">
                <a:ln>
                  <a:noFill/>
                </a:ln>
                <a:solidFill>
                  <a:prstClr val="black"/>
                </a:solidFill>
                <a:effectLst/>
                <a:uLnTx/>
                <a:uFillTx/>
                <a:latin typeface="Arial" charset="0"/>
                <a:ea typeface="+mn-ea"/>
                <a:cs typeface="Arial" panose="020B0604020202020204" pitchFamily="34" charset="0"/>
              </a:rPr>
              <a:t>Défaut </a:t>
            </a:r>
            <a:r>
              <a:rPr kumimoji="0" lang="fr-FR" sz="1400" b="1" i="0" u="none" strike="noStrike" kern="1200" cap="none" spc="0" normalizeH="0" baseline="0" noProof="0" dirty="0">
                <a:ln>
                  <a:noFill/>
                </a:ln>
                <a:solidFill>
                  <a:prstClr val="black"/>
                </a:solidFill>
                <a:effectLst/>
                <a:uLnTx/>
                <a:uFillTx/>
                <a:latin typeface="Arial" charset="0"/>
                <a:ea typeface="+mn-ea"/>
                <a:cs typeface="+mn-cs"/>
              </a:rPr>
              <a:t>de titre dédié à l’activité de stockage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charset="0"/>
                <a:ea typeface="+mn-ea"/>
                <a:cs typeface="+mn-cs"/>
              </a:rPr>
              <a:t>      exercée hors production ou transport</a:t>
            </a:r>
            <a:endParaRPr kumimoji="0" lang="fr-FR"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9" name="Rectangle : coins arrondis 48">
            <a:extLst>
              <a:ext uri="{FF2B5EF4-FFF2-40B4-BE49-F238E27FC236}">
                <a16:creationId xmlns:a16="http://schemas.microsoft.com/office/drawing/2014/main" id="{4A297F79-F373-2AA1-EF68-5DF90C2C6BEE}"/>
              </a:ext>
            </a:extLst>
          </p:cNvPr>
          <p:cNvSpPr/>
          <p:nvPr>
            <p:custDataLst>
              <p:tags r:id="rId11"/>
            </p:custDataLst>
          </p:nvPr>
        </p:nvSpPr>
        <p:spPr>
          <a:xfrm flipH="1">
            <a:off x="4672070" y="2050676"/>
            <a:ext cx="3610350" cy="7331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Introduction dans la législation d’une activité de stockage (hors production et transport) avec des critères clairs et transparents pour la détention d’une licence</a:t>
            </a:r>
          </a:p>
        </p:txBody>
      </p:sp>
      <p:sp>
        <p:nvSpPr>
          <p:cNvPr id="40" name="Rectangle : coins arrondis 4">
            <a:extLst>
              <a:ext uri="{FF2B5EF4-FFF2-40B4-BE49-F238E27FC236}">
                <a16:creationId xmlns:a16="http://schemas.microsoft.com/office/drawing/2014/main" id="{1ED828A4-01ED-16B0-4A75-1640DFDF09C1}"/>
              </a:ext>
            </a:extLst>
          </p:cNvPr>
          <p:cNvSpPr/>
          <p:nvPr>
            <p:custDataLst>
              <p:tags r:id="rId12"/>
            </p:custDataLst>
          </p:nvPr>
        </p:nvSpPr>
        <p:spPr>
          <a:xfrm>
            <a:off x="218706" y="3042664"/>
            <a:ext cx="4291437" cy="6277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12. </a:t>
            </a:r>
            <a:r>
              <a:rPr kumimoji="0" lang="fr-FR" sz="1400" b="1" i="0" u="none" strike="noStrike" kern="1200" cap="none" spc="0" normalizeH="0" baseline="0" noProof="0" dirty="0">
                <a:ln>
                  <a:noFill/>
                </a:ln>
                <a:solidFill>
                  <a:prstClr val="black"/>
                </a:solidFill>
                <a:effectLst/>
                <a:uLnTx/>
                <a:uFillTx/>
                <a:latin typeface="Arial" charset="0"/>
                <a:ea typeface="+mn-ea"/>
                <a:cs typeface="Arial" panose="020B0604020202020204" pitchFamily="34" charset="0"/>
              </a:rPr>
              <a:t>A</a:t>
            </a:r>
            <a:r>
              <a:rPr kumimoji="0" lang="fr-FR" sz="1400" b="1" i="0" u="none" strike="noStrike" kern="1200" cap="none" spc="0" normalizeH="0" baseline="0" noProof="0" dirty="0">
                <a:ln>
                  <a:noFill/>
                </a:ln>
                <a:solidFill>
                  <a:prstClr val="black"/>
                </a:solidFill>
                <a:effectLst/>
                <a:uLnTx/>
                <a:uFillTx/>
                <a:latin typeface="Arial" charset="0"/>
                <a:ea typeface="+mn-ea"/>
                <a:cs typeface="+mn-cs"/>
              </a:rPr>
              <a:t>bsence de définition de tous les services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charset="0"/>
                <a:ea typeface="+mn-ea"/>
                <a:cs typeface="+mn-cs"/>
              </a:rPr>
              <a:t>      que le stockage peut apporter</a:t>
            </a: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1" name="Rectangle : coins arrondis 48">
            <a:extLst>
              <a:ext uri="{FF2B5EF4-FFF2-40B4-BE49-F238E27FC236}">
                <a16:creationId xmlns:a16="http://schemas.microsoft.com/office/drawing/2014/main" id="{A429F232-B800-FE7C-958F-445C67ED4986}"/>
              </a:ext>
            </a:extLst>
          </p:cNvPr>
          <p:cNvSpPr/>
          <p:nvPr>
            <p:custDataLst>
              <p:tags r:id="rId13"/>
            </p:custDataLst>
          </p:nvPr>
        </p:nvSpPr>
        <p:spPr>
          <a:xfrm flipH="1">
            <a:off x="4672070" y="3043849"/>
            <a:ext cx="3610350" cy="7331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Introduction dans la réglementation des définitions précises des services que les activités de stockage apportent </a:t>
            </a:r>
          </a:p>
        </p:txBody>
      </p:sp>
      <p:sp>
        <p:nvSpPr>
          <p:cNvPr id="42" name="Rectangle : coins arrondis 48">
            <a:extLst>
              <a:ext uri="{FF2B5EF4-FFF2-40B4-BE49-F238E27FC236}">
                <a16:creationId xmlns:a16="http://schemas.microsoft.com/office/drawing/2014/main" id="{1C3CB1B0-3DFC-963D-D4DA-3F4F06579084}"/>
              </a:ext>
            </a:extLst>
          </p:cNvPr>
          <p:cNvSpPr/>
          <p:nvPr>
            <p:custDataLst>
              <p:tags r:id="rId14"/>
            </p:custDataLst>
          </p:nvPr>
        </p:nvSpPr>
        <p:spPr>
          <a:xfrm flipH="1">
            <a:off x="8282419" y="3065696"/>
            <a:ext cx="3610348" cy="5121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1113" marR="0" lvl="1"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Mise en place de modèles de contrats</a:t>
            </a:r>
            <a:endParaRPr kumimoji="0" lang="fr-FR" sz="13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cxnSp>
        <p:nvCxnSpPr>
          <p:cNvPr id="44" name="Connecteur droit 43">
            <a:extLst>
              <a:ext uri="{FF2B5EF4-FFF2-40B4-BE49-F238E27FC236}">
                <a16:creationId xmlns:a16="http://schemas.microsoft.com/office/drawing/2014/main" id="{EC1E72C0-1CD8-1742-701F-A17582E11069}"/>
              </a:ext>
            </a:extLst>
          </p:cNvPr>
          <p:cNvCxnSpPr>
            <a:cxnSpLocks/>
          </p:cNvCxnSpPr>
          <p:nvPr>
            <p:custDataLst>
              <p:tags r:id="rId15"/>
            </p:custDataLst>
          </p:nvPr>
        </p:nvCxnSpPr>
        <p:spPr>
          <a:xfrm flipV="1">
            <a:off x="8282419" y="1512757"/>
            <a:ext cx="943" cy="2502658"/>
          </a:xfrm>
          <a:prstGeom prst="line">
            <a:avLst/>
          </a:prstGeom>
          <a:noFill/>
          <a:ln w="19050" cap="flat" cmpd="sng" algn="ctr">
            <a:solidFill>
              <a:srgbClr val="4472C4">
                <a:lumMod val="60000"/>
                <a:lumOff val="40000"/>
              </a:srgbClr>
            </a:solidFill>
            <a:prstDash val="sysDot"/>
            <a:miter lim="800000"/>
          </a:ln>
          <a:effectLst/>
        </p:spPr>
      </p:cxnSp>
    </p:spTree>
    <p:extLst>
      <p:ext uri="{BB962C8B-B14F-4D97-AF65-F5344CB8AC3E}">
        <p14:creationId xmlns:p14="http://schemas.microsoft.com/office/powerpoint/2010/main" val="2486553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57034-F280-52FA-4B13-08BC519F8AAC}"/>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E7B411DD-4A12-3250-AFD3-D58ADDEF4A29}"/>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6C180742-0219-1ABC-866E-E17FA7F9E81E}"/>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F048DD3-DFB1-2E8D-F665-3B64117D9104}"/>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8723128B-F840-23DF-8245-978A087B045D}"/>
              </a:ext>
            </a:extLst>
          </p:cNvPr>
          <p:cNvSpPr txBox="1"/>
          <p:nvPr>
            <p:custDataLst>
              <p:tags r:id="rId3"/>
            </p:custDataLst>
          </p:nvPr>
        </p:nvSpPr>
        <p:spPr bwMode="auto">
          <a:xfrm>
            <a:off x="1474649" y="1751705"/>
            <a:ext cx="7469340" cy="27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Introduction</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Producteurs indépendants et stockeurs privés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3. Auto-producteurs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Opérateurs indépendants de réseau</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Clients éligibles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6. Commercialisateurs</a:t>
            </a:r>
          </a:p>
        </p:txBody>
      </p:sp>
      <p:sp>
        <p:nvSpPr>
          <p:cNvPr id="7" name="Rectangle 6">
            <a:extLst>
              <a:ext uri="{FF2B5EF4-FFF2-40B4-BE49-F238E27FC236}">
                <a16:creationId xmlns:a16="http://schemas.microsoft.com/office/drawing/2014/main" id="{2D281ED9-E393-449E-8C93-529AF8805385}"/>
              </a:ext>
            </a:extLst>
          </p:cNvPr>
          <p:cNvSpPr>
            <a:spLocks noChangeArrowheads="1"/>
          </p:cNvSpPr>
          <p:nvPr/>
        </p:nvSpPr>
        <p:spPr bwMode="auto">
          <a:xfrm>
            <a:off x="1145279" y="2583771"/>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559D1829-6F54-68EF-524D-E4B970F0636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048734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13"/>
</p:tagLst>
</file>

<file path=ppt/tags/tag100.xml><?xml version="1.0" encoding="utf-8"?>
<p:tagLst xmlns:a="http://schemas.openxmlformats.org/drawingml/2006/main" xmlns:r="http://schemas.openxmlformats.org/officeDocument/2006/relationships" xmlns:p="http://schemas.openxmlformats.org/presentationml/2006/main">
  <p:tag name="NUM" val="10"/>
</p:tagLst>
</file>

<file path=ppt/tags/tag101.xml><?xml version="1.0" encoding="utf-8"?>
<p:tagLst xmlns:a="http://schemas.openxmlformats.org/drawingml/2006/main" xmlns:r="http://schemas.openxmlformats.org/officeDocument/2006/relationships" xmlns:p="http://schemas.openxmlformats.org/presentationml/2006/main">
  <p:tag name="NUM" val="8"/>
</p:tagLst>
</file>

<file path=ppt/tags/tag102.xml><?xml version="1.0" encoding="utf-8"?>
<p:tagLst xmlns:a="http://schemas.openxmlformats.org/drawingml/2006/main" xmlns:r="http://schemas.openxmlformats.org/officeDocument/2006/relationships" xmlns:p="http://schemas.openxmlformats.org/presentationml/2006/main">
  <p:tag name="NUM" val="9"/>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4"/>
</p:tagLst>
</file>

<file path=ppt/tags/tag107.xml><?xml version="1.0" encoding="utf-8"?>
<p:tagLst xmlns:a="http://schemas.openxmlformats.org/drawingml/2006/main" xmlns:r="http://schemas.openxmlformats.org/officeDocument/2006/relationships" xmlns:p="http://schemas.openxmlformats.org/presentationml/2006/main">
  <p:tag name="NUM" val="3"/>
</p:tagLst>
</file>

<file path=ppt/tags/tag108.xml><?xml version="1.0" encoding="utf-8"?>
<p:tagLst xmlns:a="http://schemas.openxmlformats.org/drawingml/2006/main" xmlns:r="http://schemas.openxmlformats.org/officeDocument/2006/relationships" xmlns:p="http://schemas.openxmlformats.org/presentationml/2006/main">
  <p:tag name="NUM" val="4"/>
</p:tagLst>
</file>

<file path=ppt/tags/tag109.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6"/>
</p:tagLst>
</file>

<file path=ppt/tags/tag111.xml><?xml version="1.0" encoding="utf-8"?>
<p:tagLst xmlns:a="http://schemas.openxmlformats.org/drawingml/2006/main" xmlns:r="http://schemas.openxmlformats.org/officeDocument/2006/relationships" xmlns:p="http://schemas.openxmlformats.org/presentationml/2006/main">
  <p:tag name="NUM" val="6"/>
</p:tagLst>
</file>

<file path=ppt/tags/tag112.xml><?xml version="1.0" encoding="utf-8"?>
<p:tagLst xmlns:a="http://schemas.openxmlformats.org/drawingml/2006/main" xmlns:r="http://schemas.openxmlformats.org/officeDocument/2006/relationships" xmlns:p="http://schemas.openxmlformats.org/presentationml/2006/main">
  <p:tag name="NUM" val="8"/>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6"/>
</p:tagLst>
</file>

<file path=ppt/tags/tag115.xml><?xml version="1.0" encoding="utf-8"?>
<p:tagLst xmlns:a="http://schemas.openxmlformats.org/drawingml/2006/main" xmlns:r="http://schemas.openxmlformats.org/officeDocument/2006/relationships" xmlns:p="http://schemas.openxmlformats.org/presentationml/2006/main">
  <p:tag name="NUM" val="7"/>
</p:tagLst>
</file>

<file path=ppt/tags/tag116.xml><?xml version="1.0" encoding="utf-8"?>
<p:tagLst xmlns:a="http://schemas.openxmlformats.org/drawingml/2006/main" xmlns:r="http://schemas.openxmlformats.org/officeDocument/2006/relationships" xmlns:p="http://schemas.openxmlformats.org/presentationml/2006/main">
  <p:tag name="NUM" val="11"/>
</p:tagLst>
</file>

<file path=ppt/tags/tag117.xml><?xml version="1.0" encoding="utf-8"?>
<p:tagLst xmlns:a="http://schemas.openxmlformats.org/drawingml/2006/main" xmlns:r="http://schemas.openxmlformats.org/officeDocument/2006/relationships" xmlns:p="http://schemas.openxmlformats.org/presentationml/2006/main">
  <p:tag name="NUM" val="12"/>
</p:tagLst>
</file>

<file path=ppt/tags/tag118.xml><?xml version="1.0" encoding="utf-8"?>
<p:tagLst xmlns:a="http://schemas.openxmlformats.org/drawingml/2006/main" xmlns:r="http://schemas.openxmlformats.org/officeDocument/2006/relationships" xmlns:p="http://schemas.openxmlformats.org/presentationml/2006/main">
  <p:tag name="NUM" val="14"/>
</p:tagLst>
</file>

<file path=ppt/tags/tag119.xml><?xml version="1.0" encoding="utf-8"?>
<p:tagLst xmlns:a="http://schemas.openxmlformats.org/drawingml/2006/main" xmlns:r="http://schemas.openxmlformats.org/officeDocument/2006/relationships" xmlns:p="http://schemas.openxmlformats.org/presentationml/2006/main">
  <p:tag name="NUM" val="21"/>
</p:tagLst>
</file>

<file path=ppt/tags/tag12.xml><?xml version="1.0" encoding="utf-8"?>
<p:tagLst xmlns:a="http://schemas.openxmlformats.org/drawingml/2006/main" xmlns:r="http://schemas.openxmlformats.org/officeDocument/2006/relationships" xmlns:p="http://schemas.openxmlformats.org/presentationml/2006/main">
  <p:tag name="NUM" val="13"/>
</p:tagLst>
</file>

<file path=ppt/tags/tag120.xml><?xml version="1.0" encoding="utf-8"?>
<p:tagLst xmlns:a="http://schemas.openxmlformats.org/drawingml/2006/main" xmlns:r="http://schemas.openxmlformats.org/officeDocument/2006/relationships" xmlns:p="http://schemas.openxmlformats.org/presentationml/2006/main">
  <p:tag name="NUM" val="21"/>
</p:tagLst>
</file>

<file path=ppt/tags/tag121.xml><?xml version="1.0" encoding="utf-8"?>
<p:tagLst xmlns:a="http://schemas.openxmlformats.org/drawingml/2006/main" xmlns:r="http://schemas.openxmlformats.org/officeDocument/2006/relationships" xmlns:p="http://schemas.openxmlformats.org/presentationml/2006/main">
  <p:tag name="NUM" val="15"/>
</p:tagLst>
</file>

<file path=ppt/tags/tag122.xml><?xml version="1.0" encoding="utf-8"?>
<p:tagLst xmlns:a="http://schemas.openxmlformats.org/drawingml/2006/main" xmlns:r="http://schemas.openxmlformats.org/officeDocument/2006/relationships" xmlns:p="http://schemas.openxmlformats.org/presentationml/2006/main">
  <p:tag name="NUM" val="24"/>
</p:tagLst>
</file>

<file path=ppt/tags/tag123.xml><?xml version="1.0" encoding="utf-8"?>
<p:tagLst xmlns:a="http://schemas.openxmlformats.org/drawingml/2006/main" xmlns:r="http://schemas.openxmlformats.org/officeDocument/2006/relationships" xmlns:p="http://schemas.openxmlformats.org/presentationml/2006/main">
  <p:tag name="NUM" val="12"/>
</p:tagLst>
</file>

<file path=ppt/tags/tag124.xml><?xml version="1.0" encoding="utf-8"?>
<p:tagLst xmlns:a="http://schemas.openxmlformats.org/drawingml/2006/main" xmlns:r="http://schemas.openxmlformats.org/officeDocument/2006/relationships" xmlns:p="http://schemas.openxmlformats.org/presentationml/2006/main">
  <p:tag name="NUM" val="26"/>
</p:tagLst>
</file>

<file path=ppt/tags/tag125.xml><?xml version="1.0" encoding="utf-8"?>
<p:tagLst xmlns:a="http://schemas.openxmlformats.org/drawingml/2006/main" xmlns:r="http://schemas.openxmlformats.org/officeDocument/2006/relationships" xmlns:p="http://schemas.openxmlformats.org/presentationml/2006/main">
  <p:tag name="NUM" val="12"/>
</p:tagLst>
</file>

<file path=ppt/tags/tag126.xml><?xml version="1.0" encoding="utf-8"?>
<p:tagLst xmlns:a="http://schemas.openxmlformats.org/drawingml/2006/main" xmlns:r="http://schemas.openxmlformats.org/officeDocument/2006/relationships" xmlns:p="http://schemas.openxmlformats.org/presentationml/2006/main">
  <p:tag name="NUM" val="26"/>
</p:tagLst>
</file>

<file path=ppt/tags/tag127.xml><?xml version="1.0" encoding="utf-8"?>
<p:tagLst xmlns:a="http://schemas.openxmlformats.org/drawingml/2006/main" xmlns:r="http://schemas.openxmlformats.org/officeDocument/2006/relationships" xmlns:p="http://schemas.openxmlformats.org/presentationml/2006/main">
  <p:tag name="NUM" val="12"/>
</p:tagLst>
</file>

<file path=ppt/tags/tag128.xml><?xml version="1.0" encoding="utf-8"?>
<p:tagLst xmlns:a="http://schemas.openxmlformats.org/drawingml/2006/main" xmlns:r="http://schemas.openxmlformats.org/officeDocument/2006/relationships" xmlns:p="http://schemas.openxmlformats.org/presentationml/2006/main">
  <p:tag name="NUM" val="23"/>
</p:tagLst>
</file>

<file path=ppt/tags/tag129.xml><?xml version="1.0" encoding="utf-8"?>
<p:tagLst xmlns:a="http://schemas.openxmlformats.org/drawingml/2006/main" xmlns:r="http://schemas.openxmlformats.org/officeDocument/2006/relationships" xmlns:p="http://schemas.openxmlformats.org/presentationml/2006/main">
  <p:tag name="NUM" val="24"/>
</p:tagLst>
</file>

<file path=ppt/tags/tag13.xml><?xml version="1.0" encoding="utf-8"?>
<p:tagLst xmlns:a="http://schemas.openxmlformats.org/drawingml/2006/main" xmlns:r="http://schemas.openxmlformats.org/officeDocument/2006/relationships" xmlns:p="http://schemas.openxmlformats.org/presentationml/2006/main">
  <p:tag name="NUM" val="15"/>
</p:tagLst>
</file>

<file path=ppt/tags/tag130.xml><?xml version="1.0" encoding="utf-8"?>
<p:tagLst xmlns:a="http://schemas.openxmlformats.org/drawingml/2006/main" xmlns:r="http://schemas.openxmlformats.org/officeDocument/2006/relationships" xmlns:p="http://schemas.openxmlformats.org/presentationml/2006/main">
  <p:tag name="NUM" val="26"/>
</p:tagLst>
</file>

<file path=ppt/tags/tag131.xml><?xml version="1.0" encoding="utf-8"?>
<p:tagLst xmlns:a="http://schemas.openxmlformats.org/drawingml/2006/main" xmlns:r="http://schemas.openxmlformats.org/officeDocument/2006/relationships" xmlns:p="http://schemas.openxmlformats.org/presentationml/2006/main">
  <p:tag name="NUM" val="23"/>
</p:tagLst>
</file>

<file path=ppt/tags/tag132.xml><?xml version="1.0" encoding="utf-8"?>
<p:tagLst xmlns:a="http://schemas.openxmlformats.org/drawingml/2006/main" xmlns:r="http://schemas.openxmlformats.org/officeDocument/2006/relationships" xmlns:p="http://schemas.openxmlformats.org/presentationml/2006/main">
  <p:tag name="NUM" val="10"/>
</p:tagLst>
</file>

<file path=ppt/tags/tag133.xml><?xml version="1.0" encoding="utf-8"?>
<p:tagLst xmlns:a="http://schemas.openxmlformats.org/drawingml/2006/main" xmlns:r="http://schemas.openxmlformats.org/officeDocument/2006/relationships" xmlns:p="http://schemas.openxmlformats.org/presentationml/2006/main">
  <p:tag name="NUM" val="8"/>
</p:tagLst>
</file>

<file path=ppt/tags/tag134.xml><?xml version="1.0" encoding="utf-8"?>
<p:tagLst xmlns:a="http://schemas.openxmlformats.org/drawingml/2006/main" xmlns:r="http://schemas.openxmlformats.org/officeDocument/2006/relationships" xmlns:p="http://schemas.openxmlformats.org/presentationml/2006/main">
  <p:tag name="NUM" val="9"/>
</p:tagLst>
</file>

<file path=ppt/tags/tag135.xml><?xml version="1.0" encoding="utf-8"?>
<p:tagLst xmlns:a="http://schemas.openxmlformats.org/drawingml/2006/main" xmlns:r="http://schemas.openxmlformats.org/officeDocument/2006/relationships" xmlns:p="http://schemas.openxmlformats.org/presentationml/2006/main">
  <p:tag name="NUM" val="8"/>
</p:tagLst>
</file>

<file path=ppt/tags/tag136.xml><?xml version="1.0" encoding="utf-8"?>
<p:tagLst xmlns:a="http://schemas.openxmlformats.org/drawingml/2006/main" xmlns:r="http://schemas.openxmlformats.org/officeDocument/2006/relationships" xmlns:p="http://schemas.openxmlformats.org/presentationml/2006/main">
  <p:tag name="NUM" val="9"/>
</p:tagLst>
</file>

<file path=ppt/tags/tag137.xml><?xml version="1.0" encoding="utf-8"?>
<p:tagLst xmlns:a="http://schemas.openxmlformats.org/drawingml/2006/main" xmlns:r="http://schemas.openxmlformats.org/officeDocument/2006/relationships" xmlns:p="http://schemas.openxmlformats.org/presentationml/2006/main">
  <p:tag name="NUM" val="8"/>
</p:tagLst>
</file>

<file path=ppt/tags/tag138.xml><?xml version="1.0" encoding="utf-8"?>
<p:tagLst xmlns:a="http://schemas.openxmlformats.org/drawingml/2006/main" xmlns:r="http://schemas.openxmlformats.org/officeDocument/2006/relationships" xmlns:p="http://schemas.openxmlformats.org/presentationml/2006/main">
  <p:tag name="NUM" val="9"/>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15"/>
</p:tagLst>
</file>

<file path=ppt/tags/tag140.xml><?xml version="1.0" encoding="utf-8"?>
<p:tagLst xmlns:a="http://schemas.openxmlformats.org/drawingml/2006/main" xmlns:r="http://schemas.openxmlformats.org/officeDocument/2006/relationships" xmlns:p="http://schemas.openxmlformats.org/presentationml/2006/main">
  <p:tag name="NUM" val="5"/>
</p:tagLst>
</file>

<file path=ppt/tags/tag141.xml><?xml version="1.0" encoding="utf-8"?>
<p:tagLst xmlns:a="http://schemas.openxmlformats.org/drawingml/2006/main" xmlns:r="http://schemas.openxmlformats.org/officeDocument/2006/relationships" xmlns:p="http://schemas.openxmlformats.org/presentationml/2006/main">
  <p:tag name="NUM" val="2"/>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3"/>
</p:tagLst>
</file>

<file path=ppt/tags/tag144.xml><?xml version="1.0" encoding="utf-8"?>
<p:tagLst xmlns:a="http://schemas.openxmlformats.org/drawingml/2006/main" xmlns:r="http://schemas.openxmlformats.org/officeDocument/2006/relationships" xmlns:p="http://schemas.openxmlformats.org/presentationml/2006/main">
  <p:tag name="NUM" val="4"/>
</p:tagLst>
</file>

<file path=ppt/tags/tag145.xml><?xml version="1.0" encoding="utf-8"?>
<p:tagLst xmlns:a="http://schemas.openxmlformats.org/drawingml/2006/main" xmlns:r="http://schemas.openxmlformats.org/officeDocument/2006/relationships" xmlns:p="http://schemas.openxmlformats.org/presentationml/2006/main">
  <p:tag name="NUM" val="5"/>
</p:tagLst>
</file>

<file path=ppt/tags/tag146.xml><?xml version="1.0" encoding="utf-8"?>
<p:tagLst xmlns:a="http://schemas.openxmlformats.org/drawingml/2006/main" xmlns:r="http://schemas.openxmlformats.org/officeDocument/2006/relationships" xmlns:p="http://schemas.openxmlformats.org/presentationml/2006/main">
  <p:tag name="NUM" val="6"/>
</p:tagLst>
</file>

<file path=ppt/tags/tag147.xml><?xml version="1.0" encoding="utf-8"?>
<p:tagLst xmlns:a="http://schemas.openxmlformats.org/drawingml/2006/main" xmlns:r="http://schemas.openxmlformats.org/officeDocument/2006/relationships" xmlns:p="http://schemas.openxmlformats.org/presentationml/2006/main">
  <p:tag name="NUM" val="6"/>
</p:tagLst>
</file>

<file path=ppt/tags/tag148.xml><?xml version="1.0" encoding="utf-8"?>
<p:tagLst xmlns:a="http://schemas.openxmlformats.org/drawingml/2006/main" xmlns:r="http://schemas.openxmlformats.org/officeDocument/2006/relationships" xmlns:p="http://schemas.openxmlformats.org/presentationml/2006/main">
  <p:tag name="NUM" val="8"/>
</p:tagLst>
</file>

<file path=ppt/tags/tag149.xml><?xml version="1.0" encoding="utf-8"?>
<p:tagLst xmlns:a="http://schemas.openxmlformats.org/drawingml/2006/main" xmlns:r="http://schemas.openxmlformats.org/officeDocument/2006/relationships" xmlns:p="http://schemas.openxmlformats.org/presentationml/2006/main">
  <p:tag name="NUM" val="26"/>
</p:tagLst>
</file>

<file path=ppt/tags/tag15.xml><?xml version="1.0" encoding="utf-8"?>
<p:tagLst xmlns:a="http://schemas.openxmlformats.org/drawingml/2006/main" xmlns:r="http://schemas.openxmlformats.org/officeDocument/2006/relationships" xmlns:p="http://schemas.openxmlformats.org/presentationml/2006/main">
  <p:tag name="NUM" val="15"/>
</p:tagLst>
</file>

<file path=ppt/tags/tag150.xml><?xml version="1.0" encoding="utf-8"?>
<p:tagLst xmlns:a="http://schemas.openxmlformats.org/drawingml/2006/main" xmlns:r="http://schemas.openxmlformats.org/officeDocument/2006/relationships" xmlns:p="http://schemas.openxmlformats.org/presentationml/2006/main">
  <p:tag name="NUM" val="23"/>
</p:tagLst>
</file>

<file path=ppt/tags/tag151.xml><?xml version="1.0" encoding="utf-8"?>
<p:tagLst xmlns:a="http://schemas.openxmlformats.org/drawingml/2006/main" xmlns:r="http://schemas.openxmlformats.org/officeDocument/2006/relationships" xmlns:p="http://schemas.openxmlformats.org/presentationml/2006/main">
  <p:tag name="NUM" val="4"/>
</p:tagLst>
</file>

<file path=ppt/tags/tag152.xml><?xml version="1.0" encoding="utf-8"?>
<p:tagLst xmlns:a="http://schemas.openxmlformats.org/drawingml/2006/main" xmlns:r="http://schemas.openxmlformats.org/officeDocument/2006/relationships" xmlns:p="http://schemas.openxmlformats.org/presentationml/2006/main">
  <p:tag name="NUM" val="2"/>
</p:tagLst>
</file>

<file path=ppt/tags/tag153.xml><?xml version="1.0" encoding="utf-8"?>
<p:tagLst xmlns:a="http://schemas.openxmlformats.org/drawingml/2006/main" xmlns:r="http://schemas.openxmlformats.org/officeDocument/2006/relationships" xmlns:p="http://schemas.openxmlformats.org/presentationml/2006/main">
  <p:tag name="NUM" val="15"/>
</p:tagLst>
</file>

<file path=ppt/tags/tag154.xml><?xml version="1.0" encoding="utf-8"?>
<p:tagLst xmlns:a="http://schemas.openxmlformats.org/drawingml/2006/main" xmlns:r="http://schemas.openxmlformats.org/officeDocument/2006/relationships" xmlns:p="http://schemas.openxmlformats.org/presentationml/2006/main">
  <p:tag name="NUM" val="19"/>
</p:tagLst>
</file>

<file path=ppt/tags/tag155.xml><?xml version="1.0" encoding="utf-8"?>
<p:tagLst xmlns:a="http://schemas.openxmlformats.org/drawingml/2006/main" xmlns:r="http://schemas.openxmlformats.org/officeDocument/2006/relationships" xmlns:p="http://schemas.openxmlformats.org/presentationml/2006/main">
  <p:tag name="NUM" val="21"/>
</p:tagLst>
</file>

<file path=ppt/tags/tag156.xml><?xml version="1.0" encoding="utf-8"?>
<p:tagLst xmlns:a="http://schemas.openxmlformats.org/drawingml/2006/main" xmlns:r="http://schemas.openxmlformats.org/officeDocument/2006/relationships" xmlns:p="http://schemas.openxmlformats.org/presentationml/2006/main">
  <p:tag name="NUM" val="23"/>
</p:tagLst>
</file>

<file path=ppt/tags/tag157.xml><?xml version="1.0" encoding="utf-8"?>
<p:tagLst xmlns:a="http://schemas.openxmlformats.org/drawingml/2006/main" xmlns:r="http://schemas.openxmlformats.org/officeDocument/2006/relationships" xmlns:p="http://schemas.openxmlformats.org/presentationml/2006/main">
  <p:tag name="NUM" val="24"/>
</p:tagLst>
</file>

<file path=ppt/tags/tag158.xml><?xml version="1.0" encoding="utf-8"?>
<p:tagLst xmlns:a="http://schemas.openxmlformats.org/drawingml/2006/main" xmlns:r="http://schemas.openxmlformats.org/officeDocument/2006/relationships" xmlns:p="http://schemas.openxmlformats.org/presentationml/2006/main">
  <p:tag name="NUM" val="27"/>
</p:tagLst>
</file>

<file path=ppt/tags/tag159.xml><?xml version="1.0" encoding="utf-8"?>
<p:tagLst xmlns:a="http://schemas.openxmlformats.org/drawingml/2006/main" xmlns:r="http://schemas.openxmlformats.org/officeDocument/2006/relationships" xmlns:p="http://schemas.openxmlformats.org/presentationml/2006/main">
  <p:tag name="NUM" val="28"/>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60.xml><?xml version="1.0" encoding="utf-8"?>
<p:tagLst xmlns:a="http://schemas.openxmlformats.org/drawingml/2006/main" xmlns:r="http://schemas.openxmlformats.org/officeDocument/2006/relationships" xmlns:p="http://schemas.openxmlformats.org/presentationml/2006/main">
  <p:tag name="NUM" val="29"/>
</p:tagLst>
</file>

<file path=ppt/tags/tag161.xml><?xml version="1.0" encoding="utf-8"?>
<p:tagLst xmlns:a="http://schemas.openxmlformats.org/drawingml/2006/main" xmlns:r="http://schemas.openxmlformats.org/officeDocument/2006/relationships" xmlns:p="http://schemas.openxmlformats.org/presentationml/2006/main">
  <p:tag name="NUM" val="10"/>
</p:tagLst>
</file>

<file path=ppt/tags/tag162.xml><?xml version="1.0" encoding="utf-8"?>
<p:tagLst xmlns:a="http://schemas.openxmlformats.org/drawingml/2006/main" xmlns:r="http://schemas.openxmlformats.org/officeDocument/2006/relationships" xmlns:p="http://schemas.openxmlformats.org/presentationml/2006/main">
  <p:tag name="NUM" val="8"/>
</p:tagLst>
</file>

<file path=ppt/tags/tag163.xml><?xml version="1.0" encoding="utf-8"?>
<p:tagLst xmlns:a="http://schemas.openxmlformats.org/drawingml/2006/main" xmlns:r="http://schemas.openxmlformats.org/officeDocument/2006/relationships" xmlns:p="http://schemas.openxmlformats.org/presentationml/2006/main">
  <p:tag name="NUM" val="9"/>
</p:tagLst>
</file>

<file path=ppt/tags/tag164.xml><?xml version="1.0" encoding="utf-8"?>
<p:tagLst xmlns:a="http://schemas.openxmlformats.org/drawingml/2006/main" xmlns:r="http://schemas.openxmlformats.org/officeDocument/2006/relationships" xmlns:p="http://schemas.openxmlformats.org/presentationml/2006/main">
  <p:tag name="NUM" val="8"/>
</p:tagLst>
</file>

<file path=ppt/tags/tag165.xml><?xml version="1.0" encoding="utf-8"?>
<p:tagLst xmlns:a="http://schemas.openxmlformats.org/drawingml/2006/main" xmlns:r="http://schemas.openxmlformats.org/officeDocument/2006/relationships" xmlns:p="http://schemas.openxmlformats.org/presentationml/2006/main">
  <p:tag name="NUM" val="9"/>
</p:tagLst>
</file>

<file path=ppt/tags/tag166.xml><?xml version="1.0" encoding="utf-8"?>
<p:tagLst xmlns:a="http://schemas.openxmlformats.org/drawingml/2006/main" xmlns:r="http://schemas.openxmlformats.org/officeDocument/2006/relationships" xmlns:p="http://schemas.openxmlformats.org/presentationml/2006/main">
  <p:tag name="NUM" val="8"/>
</p:tagLst>
</file>

<file path=ppt/tags/tag167.xml><?xml version="1.0" encoding="utf-8"?>
<p:tagLst xmlns:a="http://schemas.openxmlformats.org/drawingml/2006/main" xmlns:r="http://schemas.openxmlformats.org/officeDocument/2006/relationships" xmlns:p="http://schemas.openxmlformats.org/presentationml/2006/main">
  <p:tag name="NUM" val="9"/>
</p:tagLst>
</file>

<file path=ppt/tags/tag168.xml><?xml version="1.0" encoding="utf-8"?>
<p:tagLst xmlns:a="http://schemas.openxmlformats.org/drawingml/2006/main" xmlns:r="http://schemas.openxmlformats.org/officeDocument/2006/relationships" xmlns:p="http://schemas.openxmlformats.org/presentationml/2006/main">
  <p:tag name="NUM" val="6"/>
</p:tagLst>
</file>

<file path=ppt/tags/tag169.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70.xml><?xml version="1.0" encoding="utf-8"?>
<p:tagLst xmlns:a="http://schemas.openxmlformats.org/drawingml/2006/main" xmlns:r="http://schemas.openxmlformats.org/officeDocument/2006/relationships" xmlns:p="http://schemas.openxmlformats.org/presentationml/2006/main">
  <p:tag name="NUM" val="11"/>
</p:tagLst>
</file>

<file path=ppt/tags/tag171.xml><?xml version="1.0" encoding="utf-8"?>
<p:tagLst xmlns:a="http://schemas.openxmlformats.org/drawingml/2006/main" xmlns:r="http://schemas.openxmlformats.org/officeDocument/2006/relationships" xmlns:p="http://schemas.openxmlformats.org/presentationml/2006/main">
  <p:tag name="NUM" val="12"/>
</p:tagLst>
</file>

<file path=ppt/tags/tag172.xml><?xml version="1.0" encoding="utf-8"?>
<p:tagLst xmlns:a="http://schemas.openxmlformats.org/drawingml/2006/main" xmlns:r="http://schemas.openxmlformats.org/officeDocument/2006/relationships" xmlns:p="http://schemas.openxmlformats.org/presentationml/2006/main">
  <p:tag name="NUM" val="14"/>
</p:tagLst>
</file>

<file path=ppt/tags/tag173.xml><?xml version="1.0" encoding="utf-8"?>
<p:tagLst xmlns:a="http://schemas.openxmlformats.org/drawingml/2006/main" xmlns:r="http://schemas.openxmlformats.org/officeDocument/2006/relationships" xmlns:p="http://schemas.openxmlformats.org/presentationml/2006/main">
  <p:tag name="NUM" val="21"/>
</p:tagLst>
</file>

<file path=ppt/tags/tag174.xml><?xml version="1.0" encoding="utf-8"?>
<p:tagLst xmlns:a="http://schemas.openxmlformats.org/drawingml/2006/main" xmlns:r="http://schemas.openxmlformats.org/officeDocument/2006/relationships" xmlns:p="http://schemas.openxmlformats.org/presentationml/2006/main">
  <p:tag name="NUM" val="21"/>
</p:tagLst>
</file>

<file path=ppt/tags/tag175.xml><?xml version="1.0" encoding="utf-8"?>
<p:tagLst xmlns:a="http://schemas.openxmlformats.org/drawingml/2006/main" xmlns:r="http://schemas.openxmlformats.org/officeDocument/2006/relationships" xmlns:p="http://schemas.openxmlformats.org/presentationml/2006/main">
  <p:tag name="NUM" val="15"/>
</p:tagLst>
</file>

<file path=ppt/tags/tag176.xml><?xml version="1.0" encoding="utf-8"?>
<p:tagLst xmlns:a="http://schemas.openxmlformats.org/drawingml/2006/main" xmlns:r="http://schemas.openxmlformats.org/officeDocument/2006/relationships" xmlns:p="http://schemas.openxmlformats.org/presentationml/2006/main">
  <p:tag name="NUM" val="4"/>
</p:tagLst>
</file>

<file path=ppt/tags/tag177.xml><?xml version="1.0" encoding="utf-8"?>
<p:tagLst xmlns:a="http://schemas.openxmlformats.org/drawingml/2006/main" xmlns:r="http://schemas.openxmlformats.org/officeDocument/2006/relationships" xmlns:p="http://schemas.openxmlformats.org/presentationml/2006/main">
  <p:tag name="NUM" val="6"/>
</p:tagLst>
</file>

<file path=ppt/tags/tag178.xml><?xml version="1.0" encoding="utf-8"?>
<p:tagLst xmlns:a="http://schemas.openxmlformats.org/drawingml/2006/main" xmlns:r="http://schemas.openxmlformats.org/officeDocument/2006/relationships" xmlns:p="http://schemas.openxmlformats.org/presentationml/2006/main">
  <p:tag name="NUM" val="7"/>
</p:tagLst>
</file>

<file path=ppt/tags/tag179.xml><?xml version="1.0" encoding="utf-8"?>
<p:tagLst xmlns:a="http://schemas.openxmlformats.org/drawingml/2006/main" xmlns:r="http://schemas.openxmlformats.org/officeDocument/2006/relationships" xmlns:p="http://schemas.openxmlformats.org/presentationml/2006/main">
  <p:tag name="NUM" val="1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12"/>
</p:tagLst>
</file>

<file path=ppt/tags/tag181.xml><?xml version="1.0" encoding="utf-8"?>
<p:tagLst xmlns:a="http://schemas.openxmlformats.org/drawingml/2006/main" xmlns:r="http://schemas.openxmlformats.org/officeDocument/2006/relationships" xmlns:p="http://schemas.openxmlformats.org/presentationml/2006/main">
  <p:tag name="NUM" val="14"/>
</p:tagLst>
</file>

<file path=ppt/tags/tag182.xml><?xml version="1.0" encoding="utf-8"?>
<p:tagLst xmlns:a="http://schemas.openxmlformats.org/drawingml/2006/main" xmlns:r="http://schemas.openxmlformats.org/officeDocument/2006/relationships" xmlns:p="http://schemas.openxmlformats.org/presentationml/2006/main">
  <p:tag name="NUM" val="21"/>
</p:tagLst>
</file>

<file path=ppt/tags/tag183.xml><?xml version="1.0" encoding="utf-8"?>
<p:tagLst xmlns:a="http://schemas.openxmlformats.org/drawingml/2006/main" xmlns:r="http://schemas.openxmlformats.org/officeDocument/2006/relationships" xmlns:p="http://schemas.openxmlformats.org/presentationml/2006/main">
  <p:tag name="NUM" val="21"/>
</p:tagLst>
</file>

<file path=ppt/tags/tag184.xml><?xml version="1.0" encoding="utf-8"?>
<p:tagLst xmlns:a="http://schemas.openxmlformats.org/drawingml/2006/main" xmlns:r="http://schemas.openxmlformats.org/officeDocument/2006/relationships" xmlns:p="http://schemas.openxmlformats.org/presentationml/2006/main">
  <p:tag name="NUM" val="15"/>
</p:tagLst>
</file>

<file path=ppt/tags/tag185.xml><?xml version="1.0" encoding="utf-8"?>
<p:tagLst xmlns:a="http://schemas.openxmlformats.org/drawingml/2006/main" xmlns:r="http://schemas.openxmlformats.org/officeDocument/2006/relationships" xmlns:p="http://schemas.openxmlformats.org/presentationml/2006/main">
  <p:tag name="NUM" val="22"/>
</p:tagLst>
</file>

<file path=ppt/tags/tag186.xml><?xml version="1.0" encoding="utf-8"?>
<p:tagLst xmlns:a="http://schemas.openxmlformats.org/drawingml/2006/main" xmlns:r="http://schemas.openxmlformats.org/officeDocument/2006/relationships" xmlns:p="http://schemas.openxmlformats.org/presentationml/2006/main">
  <p:tag name="NUM" val="23"/>
</p:tagLst>
</file>

<file path=ppt/tags/tag187.xml><?xml version="1.0" encoding="utf-8"?>
<p:tagLst xmlns:a="http://schemas.openxmlformats.org/drawingml/2006/main" xmlns:r="http://schemas.openxmlformats.org/officeDocument/2006/relationships" xmlns:p="http://schemas.openxmlformats.org/presentationml/2006/main">
  <p:tag name="NUM" val="23"/>
</p:tagLst>
</file>

<file path=ppt/tags/tag188.xml><?xml version="1.0" encoding="utf-8"?>
<p:tagLst xmlns:a="http://schemas.openxmlformats.org/drawingml/2006/main" xmlns:r="http://schemas.openxmlformats.org/officeDocument/2006/relationships" xmlns:p="http://schemas.openxmlformats.org/presentationml/2006/main">
  <p:tag name="NUM" val="24"/>
</p:tagLst>
</file>

<file path=ppt/tags/tag189.xml><?xml version="1.0" encoding="utf-8"?>
<p:tagLst xmlns:a="http://schemas.openxmlformats.org/drawingml/2006/main" xmlns:r="http://schemas.openxmlformats.org/officeDocument/2006/relationships" xmlns:p="http://schemas.openxmlformats.org/presentationml/2006/main">
  <p:tag name="NUM" val="28"/>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190.xml><?xml version="1.0" encoding="utf-8"?>
<p:tagLst xmlns:a="http://schemas.openxmlformats.org/drawingml/2006/main" xmlns:r="http://schemas.openxmlformats.org/officeDocument/2006/relationships" xmlns:p="http://schemas.openxmlformats.org/presentationml/2006/main">
  <p:tag name="NUM" val="23"/>
</p:tagLst>
</file>

<file path=ppt/tags/tag191.xml><?xml version="1.0" encoding="utf-8"?>
<p:tagLst xmlns:a="http://schemas.openxmlformats.org/drawingml/2006/main" xmlns:r="http://schemas.openxmlformats.org/officeDocument/2006/relationships" xmlns:p="http://schemas.openxmlformats.org/presentationml/2006/main">
  <p:tag name="NUM" val="24"/>
</p:tagLst>
</file>

<file path=ppt/tags/tag192.xml><?xml version="1.0" encoding="utf-8"?>
<p:tagLst xmlns:a="http://schemas.openxmlformats.org/drawingml/2006/main" xmlns:r="http://schemas.openxmlformats.org/officeDocument/2006/relationships" xmlns:p="http://schemas.openxmlformats.org/presentationml/2006/main">
  <p:tag name="NUM" val="21"/>
</p:tagLst>
</file>

<file path=ppt/tags/tag193.xml><?xml version="1.0" encoding="utf-8"?>
<p:tagLst xmlns:a="http://schemas.openxmlformats.org/drawingml/2006/main" xmlns:r="http://schemas.openxmlformats.org/officeDocument/2006/relationships" xmlns:p="http://schemas.openxmlformats.org/presentationml/2006/main">
  <p:tag name="NUM" val="10"/>
</p:tagLst>
</file>

<file path=ppt/tags/tag194.xml><?xml version="1.0" encoding="utf-8"?>
<p:tagLst xmlns:a="http://schemas.openxmlformats.org/drawingml/2006/main" xmlns:r="http://schemas.openxmlformats.org/officeDocument/2006/relationships" xmlns:p="http://schemas.openxmlformats.org/presentationml/2006/main">
  <p:tag name="NUM" val="17"/>
</p:tagLst>
</file>

<file path=ppt/tags/tag195.xml><?xml version="1.0" encoding="utf-8"?>
<p:tagLst xmlns:a="http://schemas.openxmlformats.org/drawingml/2006/main" xmlns:r="http://schemas.openxmlformats.org/officeDocument/2006/relationships" xmlns:p="http://schemas.openxmlformats.org/presentationml/2006/main">
  <p:tag name="NUM" val="8"/>
</p:tagLst>
</file>

<file path=ppt/tags/tag196.xml><?xml version="1.0" encoding="utf-8"?>
<p:tagLst xmlns:a="http://schemas.openxmlformats.org/drawingml/2006/main" xmlns:r="http://schemas.openxmlformats.org/officeDocument/2006/relationships" xmlns:p="http://schemas.openxmlformats.org/presentationml/2006/main">
  <p:tag name="NUM" val="9"/>
</p:tagLst>
</file>

<file path=ppt/tags/tag197.xml><?xml version="1.0" encoding="utf-8"?>
<p:tagLst xmlns:a="http://schemas.openxmlformats.org/drawingml/2006/main" xmlns:r="http://schemas.openxmlformats.org/officeDocument/2006/relationships" xmlns:p="http://schemas.openxmlformats.org/presentationml/2006/main">
  <p:tag name="NUM" val="8"/>
</p:tagLst>
</file>

<file path=ppt/tags/tag198.xml><?xml version="1.0" encoding="utf-8"?>
<p:tagLst xmlns:a="http://schemas.openxmlformats.org/drawingml/2006/main" xmlns:r="http://schemas.openxmlformats.org/officeDocument/2006/relationships" xmlns:p="http://schemas.openxmlformats.org/presentationml/2006/main">
  <p:tag name="NUM" val="9"/>
</p:tagLst>
</file>

<file path=ppt/tags/tag199.xml><?xml version="1.0" encoding="utf-8"?>
<p:tagLst xmlns:a="http://schemas.openxmlformats.org/drawingml/2006/main" xmlns:r="http://schemas.openxmlformats.org/officeDocument/2006/relationships" xmlns:p="http://schemas.openxmlformats.org/presentationml/2006/main">
  <p:tag name="NUM" val="8"/>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00.xml><?xml version="1.0" encoding="utf-8"?>
<p:tagLst xmlns:a="http://schemas.openxmlformats.org/drawingml/2006/main" xmlns:r="http://schemas.openxmlformats.org/officeDocument/2006/relationships" xmlns:p="http://schemas.openxmlformats.org/presentationml/2006/main">
  <p:tag name="NUM" val="9"/>
</p:tagLst>
</file>

<file path=ppt/tags/tag201.xml><?xml version="1.0" encoding="utf-8"?>
<p:tagLst xmlns:a="http://schemas.openxmlformats.org/drawingml/2006/main" xmlns:r="http://schemas.openxmlformats.org/officeDocument/2006/relationships" xmlns:p="http://schemas.openxmlformats.org/presentationml/2006/main">
  <p:tag name="NUM" val="1"/>
</p:tagLst>
</file>

<file path=ppt/tags/tag202.xml><?xml version="1.0" encoding="utf-8"?>
<p:tagLst xmlns:a="http://schemas.openxmlformats.org/drawingml/2006/main" xmlns:r="http://schemas.openxmlformats.org/officeDocument/2006/relationships" xmlns:p="http://schemas.openxmlformats.org/presentationml/2006/main">
  <p:tag name="NUM" val="5"/>
</p:tagLst>
</file>

<file path=ppt/tags/tag203.xml><?xml version="1.0" encoding="utf-8"?>
<p:tagLst xmlns:a="http://schemas.openxmlformats.org/drawingml/2006/main" xmlns:r="http://schemas.openxmlformats.org/officeDocument/2006/relationships" xmlns:p="http://schemas.openxmlformats.org/presentationml/2006/main">
  <p:tag name="NUM" val="2"/>
</p:tagLst>
</file>

<file path=ppt/tags/tag204.xml><?xml version="1.0" encoding="utf-8"?>
<p:tagLst xmlns:a="http://schemas.openxmlformats.org/drawingml/2006/main" xmlns:r="http://schemas.openxmlformats.org/officeDocument/2006/relationships" xmlns:p="http://schemas.openxmlformats.org/presentationml/2006/main">
  <p:tag name="NUM" val="4"/>
</p:tagLst>
</file>

<file path=ppt/tags/tag205.xml><?xml version="1.0" encoding="utf-8"?>
<p:tagLst xmlns:a="http://schemas.openxmlformats.org/drawingml/2006/main" xmlns:r="http://schemas.openxmlformats.org/officeDocument/2006/relationships" xmlns:p="http://schemas.openxmlformats.org/presentationml/2006/main">
  <p:tag name="NUM" val="3"/>
</p:tagLst>
</file>

<file path=ppt/tags/tag206.xml><?xml version="1.0" encoding="utf-8"?>
<p:tagLst xmlns:a="http://schemas.openxmlformats.org/drawingml/2006/main" xmlns:r="http://schemas.openxmlformats.org/officeDocument/2006/relationships" xmlns:p="http://schemas.openxmlformats.org/presentationml/2006/main">
  <p:tag name="NUM" val="4"/>
</p:tagLst>
</file>

<file path=ppt/tags/tag207.xml><?xml version="1.0" encoding="utf-8"?>
<p:tagLst xmlns:a="http://schemas.openxmlformats.org/drawingml/2006/main" xmlns:r="http://schemas.openxmlformats.org/officeDocument/2006/relationships" xmlns:p="http://schemas.openxmlformats.org/presentationml/2006/main">
  <p:tag name="NUM" val="5"/>
</p:tagLst>
</file>

<file path=ppt/tags/tag208.xml><?xml version="1.0" encoding="utf-8"?>
<p:tagLst xmlns:a="http://schemas.openxmlformats.org/drawingml/2006/main" xmlns:r="http://schemas.openxmlformats.org/officeDocument/2006/relationships" xmlns:p="http://schemas.openxmlformats.org/presentationml/2006/main">
  <p:tag name="NUM" val="6"/>
</p:tagLst>
</file>

<file path=ppt/tags/tag209.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10.xml><?xml version="1.0" encoding="utf-8"?>
<p:tagLst xmlns:a="http://schemas.openxmlformats.org/drawingml/2006/main" xmlns:r="http://schemas.openxmlformats.org/officeDocument/2006/relationships" xmlns:p="http://schemas.openxmlformats.org/presentationml/2006/main">
  <p:tag name="NUM" val="8"/>
</p:tagLst>
</file>

<file path=ppt/tags/tag211.xml><?xml version="1.0" encoding="utf-8"?>
<p:tagLst xmlns:a="http://schemas.openxmlformats.org/drawingml/2006/main" xmlns:r="http://schemas.openxmlformats.org/officeDocument/2006/relationships" xmlns:p="http://schemas.openxmlformats.org/presentationml/2006/main">
  <p:tag name="NUM" val="4"/>
</p:tagLst>
</file>

<file path=ppt/tags/tag212.xml><?xml version="1.0" encoding="utf-8"?>
<p:tagLst xmlns:a="http://schemas.openxmlformats.org/drawingml/2006/main" xmlns:r="http://schemas.openxmlformats.org/officeDocument/2006/relationships" xmlns:p="http://schemas.openxmlformats.org/presentationml/2006/main">
  <p:tag name="NUM" val="6"/>
</p:tagLst>
</file>

<file path=ppt/tags/tag213.xml><?xml version="1.0" encoding="utf-8"?>
<p:tagLst xmlns:a="http://schemas.openxmlformats.org/drawingml/2006/main" xmlns:r="http://schemas.openxmlformats.org/officeDocument/2006/relationships" xmlns:p="http://schemas.openxmlformats.org/presentationml/2006/main">
  <p:tag name="NUM" val="7"/>
</p:tagLst>
</file>

<file path=ppt/tags/tag214.xml><?xml version="1.0" encoding="utf-8"?>
<p:tagLst xmlns:a="http://schemas.openxmlformats.org/drawingml/2006/main" xmlns:r="http://schemas.openxmlformats.org/officeDocument/2006/relationships" xmlns:p="http://schemas.openxmlformats.org/presentationml/2006/main">
  <p:tag name="NUM" val="11"/>
</p:tagLst>
</file>

<file path=ppt/tags/tag215.xml><?xml version="1.0" encoding="utf-8"?>
<p:tagLst xmlns:a="http://schemas.openxmlformats.org/drawingml/2006/main" xmlns:r="http://schemas.openxmlformats.org/officeDocument/2006/relationships" xmlns:p="http://schemas.openxmlformats.org/presentationml/2006/main">
  <p:tag name="NUM" val="12"/>
</p:tagLst>
</file>

<file path=ppt/tags/tag216.xml><?xml version="1.0" encoding="utf-8"?>
<p:tagLst xmlns:a="http://schemas.openxmlformats.org/drawingml/2006/main" xmlns:r="http://schemas.openxmlformats.org/officeDocument/2006/relationships" xmlns:p="http://schemas.openxmlformats.org/presentationml/2006/main">
  <p:tag name="NUM" val="14"/>
</p:tagLst>
</file>

<file path=ppt/tags/tag217.xml><?xml version="1.0" encoding="utf-8"?>
<p:tagLst xmlns:a="http://schemas.openxmlformats.org/drawingml/2006/main" xmlns:r="http://schemas.openxmlformats.org/officeDocument/2006/relationships" xmlns:p="http://schemas.openxmlformats.org/presentationml/2006/main">
  <p:tag name="NUM" val="21"/>
</p:tagLst>
</file>

<file path=ppt/tags/tag218.xml><?xml version="1.0" encoding="utf-8"?>
<p:tagLst xmlns:a="http://schemas.openxmlformats.org/drawingml/2006/main" xmlns:r="http://schemas.openxmlformats.org/officeDocument/2006/relationships" xmlns:p="http://schemas.openxmlformats.org/presentationml/2006/main">
  <p:tag name="NUM" val="21"/>
</p:tagLst>
</file>

<file path=ppt/tags/tag219.xml><?xml version="1.0" encoding="utf-8"?>
<p:tagLst xmlns:a="http://schemas.openxmlformats.org/drawingml/2006/main" xmlns:r="http://schemas.openxmlformats.org/officeDocument/2006/relationships" xmlns:p="http://schemas.openxmlformats.org/presentationml/2006/main">
  <p:tag name="NUM" val="15"/>
</p:tagLst>
</file>

<file path=ppt/tags/tag22.xml><?xml version="1.0" encoding="utf-8"?>
<p:tagLst xmlns:a="http://schemas.openxmlformats.org/drawingml/2006/main" xmlns:r="http://schemas.openxmlformats.org/officeDocument/2006/relationships" xmlns:p="http://schemas.openxmlformats.org/presentationml/2006/main">
  <p:tag name="NUM" val="4"/>
</p:tagLst>
</file>

<file path=ppt/tags/tag220.xml><?xml version="1.0" encoding="utf-8"?>
<p:tagLst xmlns:a="http://schemas.openxmlformats.org/drawingml/2006/main" xmlns:r="http://schemas.openxmlformats.org/officeDocument/2006/relationships" xmlns:p="http://schemas.openxmlformats.org/presentationml/2006/main">
  <p:tag name="NUM" val="26"/>
</p:tagLst>
</file>

<file path=ppt/tags/tag221.xml><?xml version="1.0" encoding="utf-8"?>
<p:tagLst xmlns:a="http://schemas.openxmlformats.org/drawingml/2006/main" xmlns:r="http://schemas.openxmlformats.org/officeDocument/2006/relationships" xmlns:p="http://schemas.openxmlformats.org/presentationml/2006/main">
  <p:tag name="NUM" val="26"/>
</p:tagLst>
</file>

<file path=ppt/tags/tag222.xml><?xml version="1.0" encoding="utf-8"?>
<p:tagLst xmlns:a="http://schemas.openxmlformats.org/drawingml/2006/main" xmlns:r="http://schemas.openxmlformats.org/officeDocument/2006/relationships" xmlns:p="http://schemas.openxmlformats.org/presentationml/2006/main">
  <p:tag name="NUM" val="25"/>
</p:tagLst>
</file>

<file path=ppt/tags/tag223.xml><?xml version="1.0" encoding="utf-8"?>
<p:tagLst xmlns:a="http://schemas.openxmlformats.org/drawingml/2006/main" xmlns:r="http://schemas.openxmlformats.org/officeDocument/2006/relationships" xmlns:p="http://schemas.openxmlformats.org/presentationml/2006/main">
  <p:tag name="NUM" val="29"/>
</p:tagLst>
</file>

<file path=ppt/tags/tag224.xml><?xml version="1.0" encoding="utf-8"?>
<p:tagLst xmlns:a="http://schemas.openxmlformats.org/drawingml/2006/main" xmlns:r="http://schemas.openxmlformats.org/officeDocument/2006/relationships" xmlns:p="http://schemas.openxmlformats.org/presentationml/2006/main">
  <p:tag name="NUM" val="20"/>
</p:tagLst>
</file>

<file path=ppt/tags/tag225.xml><?xml version="1.0" encoding="utf-8"?>
<p:tagLst xmlns:a="http://schemas.openxmlformats.org/drawingml/2006/main" xmlns:r="http://schemas.openxmlformats.org/officeDocument/2006/relationships" xmlns:p="http://schemas.openxmlformats.org/presentationml/2006/main">
  <p:tag name="NUM" val="10"/>
</p:tagLst>
</file>

<file path=ppt/tags/tag226.xml><?xml version="1.0" encoding="utf-8"?>
<p:tagLst xmlns:a="http://schemas.openxmlformats.org/drawingml/2006/main" xmlns:r="http://schemas.openxmlformats.org/officeDocument/2006/relationships" xmlns:p="http://schemas.openxmlformats.org/presentationml/2006/main">
  <p:tag name="NUM" val="8"/>
</p:tagLst>
</file>

<file path=ppt/tags/tag227.xml><?xml version="1.0" encoding="utf-8"?>
<p:tagLst xmlns:a="http://schemas.openxmlformats.org/drawingml/2006/main" xmlns:r="http://schemas.openxmlformats.org/officeDocument/2006/relationships" xmlns:p="http://schemas.openxmlformats.org/presentationml/2006/main">
  <p:tag name="NUM" val="9"/>
</p:tagLst>
</file>

<file path=ppt/tags/tag228.xml><?xml version="1.0" encoding="utf-8"?>
<p:tagLst xmlns:a="http://schemas.openxmlformats.org/drawingml/2006/main" xmlns:r="http://schemas.openxmlformats.org/officeDocument/2006/relationships" xmlns:p="http://schemas.openxmlformats.org/presentationml/2006/main">
  <p:tag name="NUM" val="4"/>
</p:tagLst>
</file>

<file path=ppt/tags/tag229.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5"/>
</p:tagLst>
</file>

<file path=ppt/tags/tag230.xml><?xml version="1.0" encoding="utf-8"?>
<p:tagLst xmlns:a="http://schemas.openxmlformats.org/drawingml/2006/main" xmlns:r="http://schemas.openxmlformats.org/officeDocument/2006/relationships" xmlns:p="http://schemas.openxmlformats.org/presentationml/2006/main">
  <p:tag name="NUM" val="5"/>
</p:tagLst>
</file>

<file path=ppt/tags/tag231.xml><?xml version="1.0" encoding="utf-8"?>
<p:tagLst xmlns:a="http://schemas.openxmlformats.org/drawingml/2006/main" xmlns:r="http://schemas.openxmlformats.org/officeDocument/2006/relationships" xmlns:p="http://schemas.openxmlformats.org/presentationml/2006/main">
  <p:tag name="NUM" val="2"/>
</p:tagLst>
</file>

<file path=ppt/tags/tag232.xml><?xml version="1.0" encoding="utf-8"?>
<p:tagLst xmlns:a="http://schemas.openxmlformats.org/drawingml/2006/main" xmlns:r="http://schemas.openxmlformats.org/officeDocument/2006/relationships" xmlns:p="http://schemas.openxmlformats.org/presentationml/2006/main">
  <p:tag name="NUM" val="4"/>
</p:tagLst>
</file>

<file path=ppt/tags/tag233.xml><?xml version="1.0" encoding="utf-8"?>
<p:tagLst xmlns:a="http://schemas.openxmlformats.org/drawingml/2006/main" xmlns:r="http://schemas.openxmlformats.org/officeDocument/2006/relationships" xmlns:p="http://schemas.openxmlformats.org/presentationml/2006/main">
  <p:tag name="NUM" val="3"/>
</p:tagLst>
</file>

<file path=ppt/tags/tag234.xml><?xml version="1.0" encoding="utf-8"?>
<p:tagLst xmlns:a="http://schemas.openxmlformats.org/drawingml/2006/main" xmlns:r="http://schemas.openxmlformats.org/officeDocument/2006/relationships" xmlns:p="http://schemas.openxmlformats.org/presentationml/2006/main">
  <p:tag name="NUM" val="4"/>
</p:tagLst>
</file>

<file path=ppt/tags/tag235.xml><?xml version="1.0" encoding="utf-8"?>
<p:tagLst xmlns:a="http://schemas.openxmlformats.org/drawingml/2006/main" xmlns:r="http://schemas.openxmlformats.org/officeDocument/2006/relationships" xmlns:p="http://schemas.openxmlformats.org/presentationml/2006/main">
  <p:tag name="NUM" val="5"/>
</p:tagLst>
</file>

<file path=ppt/tags/tag236.xml><?xml version="1.0" encoding="utf-8"?>
<p:tagLst xmlns:a="http://schemas.openxmlformats.org/drawingml/2006/main" xmlns:r="http://schemas.openxmlformats.org/officeDocument/2006/relationships" xmlns:p="http://schemas.openxmlformats.org/presentationml/2006/main">
  <p:tag name="NUM" val="6"/>
</p:tagLst>
</file>

<file path=ppt/tags/tag237.xml><?xml version="1.0" encoding="utf-8"?>
<p:tagLst xmlns:a="http://schemas.openxmlformats.org/drawingml/2006/main" xmlns:r="http://schemas.openxmlformats.org/officeDocument/2006/relationships" xmlns:p="http://schemas.openxmlformats.org/presentationml/2006/main">
  <p:tag name="NUM" val="6"/>
</p:tagLst>
</file>

<file path=ppt/tags/tag238.xml><?xml version="1.0" encoding="utf-8"?>
<p:tagLst xmlns:a="http://schemas.openxmlformats.org/drawingml/2006/main" xmlns:r="http://schemas.openxmlformats.org/officeDocument/2006/relationships" xmlns:p="http://schemas.openxmlformats.org/presentationml/2006/main">
  <p:tag name="NUM" val="8"/>
</p:tagLst>
</file>

<file path=ppt/tags/tag239.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6"/>
</p:tagLst>
</file>

<file path=ppt/tags/tag240.xml><?xml version="1.0" encoding="utf-8"?>
<p:tagLst xmlns:a="http://schemas.openxmlformats.org/drawingml/2006/main" xmlns:r="http://schemas.openxmlformats.org/officeDocument/2006/relationships" xmlns:p="http://schemas.openxmlformats.org/presentationml/2006/main">
  <p:tag name="NUM" val="6"/>
</p:tagLst>
</file>

<file path=ppt/tags/tag241.xml><?xml version="1.0" encoding="utf-8"?>
<p:tagLst xmlns:a="http://schemas.openxmlformats.org/drawingml/2006/main" xmlns:r="http://schemas.openxmlformats.org/officeDocument/2006/relationships" xmlns:p="http://schemas.openxmlformats.org/presentationml/2006/main">
  <p:tag name="NUM" val="7"/>
</p:tagLst>
</file>

<file path=ppt/tags/tag242.xml><?xml version="1.0" encoding="utf-8"?>
<p:tagLst xmlns:a="http://schemas.openxmlformats.org/drawingml/2006/main" xmlns:r="http://schemas.openxmlformats.org/officeDocument/2006/relationships" xmlns:p="http://schemas.openxmlformats.org/presentationml/2006/main">
  <p:tag name="NUM" val="11"/>
</p:tagLst>
</file>

<file path=ppt/tags/tag243.xml><?xml version="1.0" encoding="utf-8"?>
<p:tagLst xmlns:a="http://schemas.openxmlformats.org/drawingml/2006/main" xmlns:r="http://schemas.openxmlformats.org/officeDocument/2006/relationships" xmlns:p="http://schemas.openxmlformats.org/presentationml/2006/main">
  <p:tag name="NUM" val="12"/>
</p:tagLst>
</file>

<file path=ppt/tags/tag244.xml><?xml version="1.0" encoding="utf-8"?>
<p:tagLst xmlns:a="http://schemas.openxmlformats.org/drawingml/2006/main" xmlns:r="http://schemas.openxmlformats.org/officeDocument/2006/relationships" xmlns:p="http://schemas.openxmlformats.org/presentationml/2006/main">
  <p:tag name="NUM" val="14"/>
</p:tagLst>
</file>

<file path=ppt/tags/tag245.xml><?xml version="1.0" encoding="utf-8"?>
<p:tagLst xmlns:a="http://schemas.openxmlformats.org/drawingml/2006/main" xmlns:r="http://schemas.openxmlformats.org/officeDocument/2006/relationships" xmlns:p="http://schemas.openxmlformats.org/presentationml/2006/main">
  <p:tag name="NUM" val="21"/>
</p:tagLst>
</file>

<file path=ppt/tags/tag246.xml><?xml version="1.0" encoding="utf-8"?>
<p:tagLst xmlns:a="http://schemas.openxmlformats.org/drawingml/2006/main" xmlns:r="http://schemas.openxmlformats.org/officeDocument/2006/relationships" xmlns:p="http://schemas.openxmlformats.org/presentationml/2006/main">
  <p:tag name="NUM" val="21"/>
</p:tagLst>
</file>

<file path=ppt/tags/tag247.xml><?xml version="1.0" encoding="utf-8"?>
<p:tagLst xmlns:a="http://schemas.openxmlformats.org/drawingml/2006/main" xmlns:r="http://schemas.openxmlformats.org/officeDocument/2006/relationships" xmlns:p="http://schemas.openxmlformats.org/presentationml/2006/main">
  <p:tag name="NUM" val="15"/>
</p:tagLst>
</file>

<file path=ppt/tags/tag248.xml><?xml version="1.0" encoding="utf-8"?>
<p:tagLst xmlns:a="http://schemas.openxmlformats.org/drawingml/2006/main" xmlns:r="http://schemas.openxmlformats.org/officeDocument/2006/relationships" xmlns:p="http://schemas.openxmlformats.org/presentationml/2006/main">
  <p:tag name="NUM" val="23"/>
</p:tagLst>
</file>

<file path=ppt/tags/tag249.xml><?xml version="1.0" encoding="utf-8"?>
<p:tagLst xmlns:a="http://schemas.openxmlformats.org/drawingml/2006/main" xmlns:r="http://schemas.openxmlformats.org/officeDocument/2006/relationships" xmlns:p="http://schemas.openxmlformats.org/presentationml/2006/main">
  <p:tag name="NUM" val="24"/>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50.xml><?xml version="1.0" encoding="utf-8"?>
<p:tagLst xmlns:a="http://schemas.openxmlformats.org/drawingml/2006/main" xmlns:r="http://schemas.openxmlformats.org/officeDocument/2006/relationships" xmlns:p="http://schemas.openxmlformats.org/presentationml/2006/main">
  <p:tag name="NUM" val="27"/>
</p:tagLst>
</file>

<file path=ppt/tags/tag251.xml><?xml version="1.0" encoding="utf-8"?>
<p:tagLst xmlns:a="http://schemas.openxmlformats.org/drawingml/2006/main" xmlns:r="http://schemas.openxmlformats.org/officeDocument/2006/relationships" xmlns:p="http://schemas.openxmlformats.org/presentationml/2006/main">
  <p:tag name="NUM" val="28"/>
</p:tagLst>
</file>

<file path=ppt/tags/tag252.xml><?xml version="1.0" encoding="utf-8"?>
<p:tagLst xmlns:a="http://schemas.openxmlformats.org/drawingml/2006/main" xmlns:r="http://schemas.openxmlformats.org/officeDocument/2006/relationships" xmlns:p="http://schemas.openxmlformats.org/presentationml/2006/main">
  <p:tag name="NUM" val="23"/>
</p:tagLst>
</file>

<file path=ppt/tags/tag253.xml><?xml version="1.0" encoding="utf-8"?>
<p:tagLst xmlns:a="http://schemas.openxmlformats.org/drawingml/2006/main" xmlns:r="http://schemas.openxmlformats.org/officeDocument/2006/relationships" xmlns:p="http://schemas.openxmlformats.org/presentationml/2006/main">
  <p:tag name="NUM" val="24"/>
</p:tagLst>
</file>

<file path=ppt/tags/tag254.xml><?xml version="1.0" encoding="utf-8"?>
<p:tagLst xmlns:a="http://schemas.openxmlformats.org/drawingml/2006/main" xmlns:r="http://schemas.openxmlformats.org/officeDocument/2006/relationships" xmlns:p="http://schemas.openxmlformats.org/presentationml/2006/main">
  <p:tag name="NUM" val="10"/>
</p:tagLst>
</file>

<file path=ppt/tags/tag255.xml><?xml version="1.0" encoding="utf-8"?>
<p:tagLst xmlns:a="http://schemas.openxmlformats.org/drawingml/2006/main" xmlns:r="http://schemas.openxmlformats.org/officeDocument/2006/relationships" xmlns:p="http://schemas.openxmlformats.org/presentationml/2006/main">
  <p:tag name="NUM" val="8"/>
</p:tagLst>
</file>

<file path=ppt/tags/tag256.xml><?xml version="1.0" encoding="utf-8"?>
<p:tagLst xmlns:a="http://schemas.openxmlformats.org/drawingml/2006/main" xmlns:r="http://schemas.openxmlformats.org/officeDocument/2006/relationships" xmlns:p="http://schemas.openxmlformats.org/presentationml/2006/main">
  <p:tag name="NUM" val="9"/>
</p:tagLst>
</file>

<file path=ppt/tags/tag257.xml><?xml version="1.0" encoding="utf-8"?>
<p:tagLst xmlns:a="http://schemas.openxmlformats.org/drawingml/2006/main" xmlns:r="http://schemas.openxmlformats.org/officeDocument/2006/relationships" xmlns:p="http://schemas.openxmlformats.org/presentationml/2006/main">
  <p:tag name="NUM" val="8"/>
</p:tagLst>
</file>

<file path=ppt/tags/tag258.xml><?xml version="1.0" encoding="utf-8"?>
<p:tagLst xmlns:a="http://schemas.openxmlformats.org/drawingml/2006/main" xmlns:r="http://schemas.openxmlformats.org/officeDocument/2006/relationships" xmlns:p="http://schemas.openxmlformats.org/presentationml/2006/main">
  <p:tag name="NUM" val="9"/>
</p:tagLst>
</file>

<file path=ppt/tags/tag259.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3"/>
</p:tagLst>
</file>

<file path=ppt/tags/tag29.xml><?xml version="1.0" encoding="utf-8"?>
<p:tagLst xmlns:a="http://schemas.openxmlformats.org/drawingml/2006/main" xmlns:r="http://schemas.openxmlformats.org/officeDocument/2006/relationships" xmlns:p="http://schemas.openxmlformats.org/presentationml/2006/main">
  <p:tag name="NUM" val="16"/>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30.xml><?xml version="1.0" encoding="utf-8"?>
<p:tagLst xmlns:a="http://schemas.openxmlformats.org/drawingml/2006/main" xmlns:r="http://schemas.openxmlformats.org/officeDocument/2006/relationships" xmlns:p="http://schemas.openxmlformats.org/presentationml/2006/main">
  <p:tag name="NUM" val="17"/>
</p:tagLst>
</file>

<file path=ppt/tags/tag31.xml><?xml version="1.0" encoding="utf-8"?>
<p:tagLst xmlns:a="http://schemas.openxmlformats.org/drawingml/2006/main" xmlns:r="http://schemas.openxmlformats.org/officeDocument/2006/relationships" xmlns:p="http://schemas.openxmlformats.org/presentationml/2006/main">
  <p:tag name="NUM" val="18"/>
</p:tagLst>
</file>

<file path=ppt/tags/tag32.xml><?xml version="1.0" encoding="utf-8"?>
<p:tagLst xmlns:a="http://schemas.openxmlformats.org/drawingml/2006/main" xmlns:r="http://schemas.openxmlformats.org/officeDocument/2006/relationships" xmlns:p="http://schemas.openxmlformats.org/presentationml/2006/main">
  <p:tag name="NUM" val="19"/>
</p:tagLst>
</file>

<file path=ppt/tags/tag33.xml><?xml version="1.0" encoding="utf-8"?>
<p:tagLst xmlns:a="http://schemas.openxmlformats.org/drawingml/2006/main" xmlns:r="http://schemas.openxmlformats.org/officeDocument/2006/relationships" xmlns:p="http://schemas.openxmlformats.org/presentationml/2006/main">
  <p:tag name="NUM" val="20"/>
</p:tagLst>
</file>

<file path=ppt/tags/tag34.xml><?xml version="1.0" encoding="utf-8"?>
<p:tagLst xmlns:a="http://schemas.openxmlformats.org/drawingml/2006/main" xmlns:r="http://schemas.openxmlformats.org/officeDocument/2006/relationships" xmlns:p="http://schemas.openxmlformats.org/presentationml/2006/main">
  <p:tag name="NUM" val="23"/>
</p:tagLst>
</file>

<file path=ppt/tags/tag35.xml><?xml version="1.0" encoding="utf-8"?>
<p:tagLst xmlns:a="http://schemas.openxmlformats.org/drawingml/2006/main" xmlns:r="http://schemas.openxmlformats.org/officeDocument/2006/relationships" xmlns:p="http://schemas.openxmlformats.org/presentationml/2006/main">
  <p:tag name="NUM" val="24"/>
</p:tagLst>
</file>

<file path=ppt/tags/tag36.xml><?xml version="1.0" encoding="utf-8"?>
<p:tagLst xmlns:a="http://schemas.openxmlformats.org/drawingml/2006/main" xmlns:r="http://schemas.openxmlformats.org/officeDocument/2006/relationships" xmlns:p="http://schemas.openxmlformats.org/presentationml/2006/main">
  <p:tag name="NUM" val="25"/>
</p:tagLst>
</file>

<file path=ppt/tags/tag37.xml><?xml version="1.0" encoding="utf-8"?>
<p:tagLst xmlns:a="http://schemas.openxmlformats.org/drawingml/2006/main" xmlns:r="http://schemas.openxmlformats.org/officeDocument/2006/relationships" xmlns:p="http://schemas.openxmlformats.org/presentationml/2006/main">
  <p:tag name="NUM" val="26"/>
</p:tagLst>
</file>

<file path=ppt/tags/tag38.xml><?xml version="1.0" encoding="utf-8"?>
<p:tagLst xmlns:a="http://schemas.openxmlformats.org/drawingml/2006/main" xmlns:r="http://schemas.openxmlformats.org/officeDocument/2006/relationships" xmlns:p="http://schemas.openxmlformats.org/presentationml/2006/main">
  <p:tag name="NUM" val="27"/>
</p:tagLst>
</file>

<file path=ppt/tags/tag39.xml><?xml version="1.0" encoding="utf-8"?>
<p:tagLst xmlns:a="http://schemas.openxmlformats.org/drawingml/2006/main" xmlns:r="http://schemas.openxmlformats.org/officeDocument/2006/relationships" xmlns:p="http://schemas.openxmlformats.org/presentationml/2006/main">
  <p:tag name="NUM" val="28"/>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9"/>
</p:tagLst>
</file>

<file path=ppt/tags/tag41.xml><?xml version="1.0" encoding="utf-8"?>
<p:tagLst xmlns:a="http://schemas.openxmlformats.org/drawingml/2006/main" xmlns:r="http://schemas.openxmlformats.org/officeDocument/2006/relationships" xmlns:p="http://schemas.openxmlformats.org/presentationml/2006/main">
  <p:tag name="NUM" val="26"/>
</p:tagLst>
</file>

<file path=ppt/tags/tag42.xml><?xml version="1.0" encoding="utf-8"?>
<p:tagLst xmlns:a="http://schemas.openxmlformats.org/drawingml/2006/main" xmlns:r="http://schemas.openxmlformats.org/officeDocument/2006/relationships" xmlns:p="http://schemas.openxmlformats.org/presentationml/2006/main">
  <p:tag name="NUM" val="6"/>
</p:tagLst>
</file>

<file path=ppt/tags/tag43.xml><?xml version="1.0" encoding="utf-8"?>
<p:tagLst xmlns:a="http://schemas.openxmlformats.org/drawingml/2006/main" xmlns:r="http://schemas.openxmlformats.org/officeDocument/2006/relationships" xmlns:p="http://schemas.openxmlformats.org/presentationml/2006/main">
  <p:tag name="NUM" val="7"/>
</p:tagLst>
</file>

<file path=ppt/tags/tag44.xml><?xml version="1.0" encoding="utf-8"?>
<p:tagLst xmlns:a="http://schemas.openxmlformats.org/drawingml/2006/main" xmlns:r="http://schemas.openxmlformats.org/officeDocument/2006/relationships" xmlns:p="http://schemas.openxmlformats.org/presentationml/2006/main">
  <p:tag name="NUM" val="10"/>
</p:tagLst>
</file>

<file path=ppt/tags/tag45.xml><?xml version="1.0" encoding="utf-8"?>
<p:tagLst xmlns:a="http://schemas.openxmlformats.org/drawingml/2006/main" xmlns:r="http://schemas.openxmlformats.org/officeDocument/2006/relationships" xmlns:p="http://schemas.openxmlformats.org/presentationml/2006/main">
  <p:tag name="NUM" val="11"/>
</p:tagLst>
</file>

<file path=ppt/tags/tag46.xml><?xml version="1.0" encoding="utf-8"?>
<p:tagLst xmlns:a="http://schemas.openxmlformats.org/drawingml/2006/main" xmlns:r="http://schemas.openxmlformats.org/officeDocument/2006/relationships" xmlns:p="http://schemas.openxmlformats.org/presentationml/2006/main">
  <p:tag name="NUM" val="12"/>
</p:tagLst>
</file>

<file path=ppt/tags/tag47.xml><?xml version="1.0" encoding="utf-8"?>
<p:tagLst xmlns:a="http://schemas.openxmlformats.org/drawingml/2006/main" xmlns:r="http://schemas.openxmlformats.org/officeDocument/2006/relationships" xmlns:p="http://schemas.openxmlformats.org/presentationml/2006/main">
  <p:tag name="NUM" val="14"/>
</p:tagLst>
</file>

<file path=ppt/tags/tag48.xml><?xml version="1.0" encoding="utf-8"?>
<p:tagLst xmlns:a="http://schemas.openxmlformats.org/drawingml/2006/main" xmlns:r="http://schemas.openxmlformats.org/officeDocument/2006/relationships" xmlns:p="http://schemas.openxmlformats.org/presentationml/2006/main">
  <p:tag name="NUM" val="21"/>
</p:tagLst>
</file>

<file path=ppt/tags/tag49.xml><?xml version="1.0" encoding="utf-8"?>
<p:tagLst xmlns:a="http://schemas.openxmlformats.org/drawingml/2006/main" xmlns:r="http://schemas.openxmlformats.org/officeDocument/2006/relationships" xmlns:p="http://schemas.openxmlformats.org/presentationml/2006/main">
  <p:tag name="NUM" val="2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5"/>
</p:tagLst>
</file>

<file path=ppt/tags/tag51.xml><?xml version="1.0" encoding="utf-8"?>
<p:tagLst xmlns:a="http://schemas.openxmlformats.org/drawingml/2006/main" xmlns:r="http://schemas.openxmlformats.org/officeDocument/2006/relationships" xmlns:p="http://schemas.openxmlformats.org/presentationml/2006/main">
  <p:tag name="NUM" val="8"/>
</p:tagLst>
</file>

<file path=ppt/tags/tag52.xml><?xml version="1.0" encoding="utf-8"?>
<p:tagLst xmlns:a="http://schemas.openxmlformats.org/drawingml/2006/main" xmlns:r="http://schemas.openxmlformats.org/officeDocument/2006/relationships" xmlns:p="http://schemas.openxmlformats.org/presentationml/2006/main">
  <p:tag name="NUM" val="9"/>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7"/>
</p:tagLst>
</file>

<file path=ppt/tags/tag56.xml><?xml version="1.0" encoding="utf-8"?>
<p:tagLst xmlns:a="http://schemas.openxmlformats.org/drawingml/2006/main" xmlns:r="http://schemas.openxmlformats.org/officeDocument/2006/relationships" xmlns:p="http://schemas.openxmlformats.org/presentationml/2006/main">
  <p:tag name="NUM" val="16"/>
</p:tagLst>
</file>

<file path=ppt/tags/tag57.xml><?xml version="1.0" encoding="utf-8"?>
<p:tagLst xmlns:a="http://schemas.openxmlformats.org/drawingml/2006/main" xmlns:r="http://schemas.openxmlformats.org/officeDocument/2006/relationships" xmlns:p="http://schemas.openxmlformats.org/presentationml/2006/main">
  <p:tag name="NUM" val="21"/>
</p:tagLst>
</file>

<file path=ppt/tags/tag58.xml><?xml version="1.0" encoding="utf-8"?>
<p:tagLst xmlns:a="http://schemas.openxmlformats.org/drawingml/2006/main" xmlns:r="http://schemas.openxmlformats.org/officeDocument/2006/relationships" xmlns:p="http://schemas.openxmlformats.org/presentationml/2006/main">
  <p:tag name="NUM" val="26"/>
</p:tagLst>
</file>

<file path=ppt/tags/tag59.xml><?xml version="1.0" encoding="utf-8"?>
<p:tagLst xmlns:a="http://schemas.openxmlformats.org/drawingml/2006/main" xmlns:r="http://schemas.openxmlformats.org/officeDocument/2006/relationships" xmlns:p="http://schemas.openxmlformats.org/presentationml/2006/main">
  <p:tag name="NUM" val="29"/>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27"/>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17"/>
</p:tagLst>
</file>

<file path=ppt/tags/tag63.xml><?xml version="1.0" encoding="utf-8"?>
<p:tagLst xmlns:a="http://schemas.openxmlformats.org/drawingml/2006/main" xmlns:r="http://schemas.openxmlformats.org/officeDocument/2006/relationships" xmlns:p="http://schemas.openxmlformats.org/presentationml/2006/main">
  <p:tag name="NUM" val="2"/>
</p:tagLst>
</file>

<file path=ppt/tags/tag64.xml><?xml version="1.0" encoding="utf-8"?>
<p:tagLst xmlns:a="http://schemas.openxmlformats.org/drawingml/2006/main" xmlns:r="http://schemas.openxmlformats.org/officeDocument/2006/relationships" xmlns:p="http://schemas.openxmlformats.org/presentationml/2006/main">
  <p:tag name="NUM" val="17"/>
</p:tagLst>
</file>

<file path=ppt/tags/tag65.xml><?xml version="1.0" encoding="utf-8"?>
<p:tagLst xmlns:a="http://schemas.openxmlformats.org/drawingml/2006/main" xmlns:r="http://schemas.openxmlformats.org/officeDocument/2006/relationships" xmlns:p="http://schemas.openxmlformats.org/presentationml/2006/main">
  <p:tag name="NUM" val="22"/>
</p:tagLst>
</file>

<file path=ppt/tags/tag66.xml><?xml version="1.0" encoding="utf-8"?>
<p:tagLst xmlns:a="http://schemas.openxmlformats.org/drawingml/2006/main" xmlns:r="http://schemas.openxmlformats.org/officeDocument/2006/relationships" xmlns:p="http://schemas.openxmlformats.org/presentationml/2006/main">
  <p:tag name="NUM" val="23"/>
</p:tagLst>
</file>

<file path=ppt/tags/tag67.xml><?xml version="1.0" encoding="utf-8"?>
<p:tagLst xmlns:a="http://schemas.openxmlformats.org/drawingml/2006/main" xmlns:r="http://schemas.openxmlformats.org/officeDocument/2006/relationships" xmlns:p="http://schemas.openxmlformats.org/presentationml/2006/main">
  <p:tag name="NUM" val="10"/>
</p:tagLst>
</file>

<file path=ppt/tags/tag68.xml><?xml version="1.0" encoding="utf-8"?>
<p:tagLst xmlns:a="http://schemas.openxmlformats.org/drawingml/2006/main" xmlns:r="http://schemas.openxmlformats.org/officeDocument/2006/relationships" xmlns:p="http://schemas.openxmlformats.org/presentationml/2006/main">
  <p:tag name="NUM" val="8"/>
</p:tagLst>
</file>

<file path=ppt/tags/tag69.xml><?xml version="1.0" encoding="utf-8"?>
<p:tagLst xmlns:a="http://schemas.openxmlformats.org/drawingml/2006/main" xmlns:r="http://schemas.openxmlformats.org/officeDocument/2006/relationships" xmlns:p="http://schemas.openxmlformats.org/presentationml/2006/main">
  <p:tag name="NUM" val="9"/>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70.xml><?xml version="1.0" encoding="utf-8"?>
<p:tagLst xmlns:a="http://schemas.openxmlformats.org/drawingml/2006/main" xmlns:r="http://schemas.openxmlformats.org/officeDocument/2006/relationships" xmlns:p="http://schemas.openxmlformats.org/presentationml/2006/main">
  <p:tag name="NUM" val="8"/>
</p:tagLst>
</file>

<file path=ppt/tags/tag71.xml><?xml version="1.0" encoding="utf-8"?>
<p:tagLst xmlns:a="http://schemas.openxmlformats.org/drawingml/2006/main" xmlns:r="http://schemas.openxmlformats.org/officeDocument/2006/relationships" xmlns:p="http://schemas.openxmlformats.org/presentationml/2006/main">
  <p:tag name="NUM" val="9"/>
</p:tagLst>
</file>

<file path=ppt/tags/tag72.xml><?xml version="1.0" encoding="utf-8"?>
<p:tagLst xmlns:a="http://schemas.openxmlformats.org/drawingml/2006/main" xmlns:r="http://schemas.openxmlformats.org/officeDocument/2006/relationships" xmlns:p="http://schemas.openxmlformats.org/presentationml/2006/main">
  <p:tag name="NUM" val="8"/>
</p:tagLst>
</file>

<file path=ppt/tags/tag73.xml><?xml version="1.0" encoding="utf-8"?>
<p:tagLst xmlns:a="http://schemas.openxmlformats.org/drawingml/2006/main" xmlns:r="http://schemas.openxmlformats.org/officeDocument/2006/relationships" xmlns:p="http://schemas.openxmlformats.org/presentationml/2006/main">
  <p:tag name="NUM" val="9"/>
</p:tagLst>
</file>

<file path=ppt/tags/tag74.xml><?xml version="1.0" encoding="utf-8"?>
<p:tagLst xmlns:a="http://schemas.openxmlformats.org/drawingml/2006/main" xmlns:r="http://schemas.openxmlformats.org/officeDocument/2006/relationships" xmlns:p="http://schemas.openxmlformats.org/presentationml/2006/main">
  <p:tag name="NUM" val="8"/>
</p:tagLst>
</file>

<file path=ppt/tags/tag75.xml><?xml version="1.0" encoding="utf-8"?>
<p:tagLst xmlns:a="http://schemas.openxmlformats.org/drawingml/2006/main" xmlns:r="http://schemas.openxmlformats.org/officeDocument/2006/relationships" xmlns:p="http://schemas.openxmlformats.org/presentationml/2006/main">
  <p:tag name="NUM" val="9"/>
</p:tagLst>
</file>

<file path=ppt/tags/tag76.xml><?xml version="1.0" encoding="utf-8"?>
<p:tagLst xmlns:a="http://schemas.openxmlformats.org/drawingml/2006/main" xmlns:r="http://schemas.openxmlformats.org/officeDocument/2006/relationships" xmlns:p="http://schemas.openxmlformats.org/presentationml/2006/main">
  <p:tag name="NUM" val="6"/>
</p:tagLst>
</file>

<file path=ppt/tags/tag77.xml><?xml version="1.0" encoding="utf-8"?>
<p:tagLst xmlns:a="http://schemas.openxmlformats.org/drawingml/2006/main" xmlns:r="http://schemas.openxmlformats.org/officeDocument/2006/relationships" xmlns:p="http://schemas.openxmlformats.org/presentationml/2006/main">
  <p:tag name="NUM" val="7"/>
</p:tagLst>
</file>

<file path=ppt/tags/tag78.xml><?xml version="1.0" encoding="utf-8"?>
<p:tagLst xmlns:a="http://schemas.openxmlformats.org/drawingml/2006/main" xmlns:r="http://schemas.openxmlformats.org/officeDocument/2006/relationships" xmlns:p="http://schemas.openxmlformats.org/presentationml/2006/main">
  <p:tag name="NUM" val="11"/>
</p:tagLst>
</file>

<file path=ppt/tags/tag79.xml><?xml version="1.0" encoding="utf-8"?>
<p:tagLst xmlns:a="http://schemas.openxmlformats.org/drawingml/2006/main" xmlns:r="http://schemas.openxmlformats.org/officeDocument/2006/relationships" xmlns:p="http://schemas.openxmlformats.org/presentationml/2006/main">
  <p:tag name="NUM" val="12"/>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80.xml><?xml version="1.0" encoding="utf-8"?>
<p:tagLst xmlns:a="http://schemas.openxmlformats.org/drawingml/2006/main" xmlns:r="http://schemas.openxmlformats.org/officeDocument/2006/relationships" xmlns:p="http://schemas.openxmlformats.org/presentationml/2006/main">
  <p:tag name="NUM" val="14"/>
</p:tagLst>
</file>

<file path=ppt/tags/tag81.xml><?xml version="1.0" encoding="utf-8"?>
<p:tagLst xmlns:a="http://schemas.openxmlformats.org/drawingml/2006/main" xmlns:r="http://schemas.openxmlformats.org/officeDocument/2006/relationships" xmlns:p="http://schemas.openxmlformats.org/presentationml/2006/main">
  <p:tag name="NUM" val="21"/>
</p:tagLst>
</file>

<file path=ppt/tags/tag82.xml><?xml version="1.0" encoding="utf-8"?>
<p:tagLst xmlns:a="http://schemas.openxmlformats.org/drawingml/2006/main" xmlns:r="http://schemas.openxmlformats.org/officeDocument/2006/relationships" xmlns:p="http://schemas.openxmlformats.org/presentationml/2006/main">
  <p:tag name="NUM" val="21"/>
</p:tagLst>
</file>

<file path=ppt/tags/tag83.xml><?xml version="1.0" encoding="utf-8"?>
<p:tagLst xmlns:a="http://schemas.openxmlformats.org/drawingml/2006/main" xmlns:r="http://schemas.openxmlformats.org/officeDocument/2006/relationships" xmlns:p="http://schemas.openxmlformats.org/presentationml/2006/main">
  <p:tag name="NUM" val="15"/>
</p:tagLst>
</file>

<file path=ppt/tags/tag84.xml><?xml version="1.0" encoding="utf-8"?>
<p:tagLst xmlns:a="http://schemas.openxmlformats.org/drawingml/2006/main" xmlns:r="http://schemas.openxmlformats.org/officeDocument/2006/relationships" xmlns:p="http://schemas.openxmlformats.org/presentationml/2006/main">
  <p:tag name="NUM" val="8"/>
</p:tagLst>
</file>

<file path=ppt/tags/tag85.xml><?xml version="1.0" encoding="utf-8"?>
<p:tagLst xmlns:a="http://schemas.openxmlformats.org/drawingml/2006/main" xmlns:r="http://schemas.openxmlformats.org/officeDocument/2006/relationships" xmlns:p="http://schemas.openxmlformats.org/presentationml/2006/main">
  <p:tag name="NUM" val="9"/>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11"/>
</p:tagLst>
</file>

<file path=ppt/tags/tag9.xml><?xml version="1.0" encoding="utf-8"?>
<p:tagLst xmlns:a="http://schemas.openxmlformats.org/drawingml/2006/main" xmlns:r="http://schemas.openxmlformats.org/officeDocument/2006/relationships" xmlns:p="http://schemas.openxmlformats.org/presentationml/2006/main">
  <p:tag name="NUM" val="12"/>
</p:tagLst>
</file>

<file path=ppt/tags/tag90.xml><?xml version="1.0" encoding="utf-8"?>
<p:tagLst xmlns:a="http://schemas.openxmlformats.org/drawingml/2006/main" xmlns:r="http://schemas.openxmlformats.org/officeDocument/2006/relationships" xmlns:p="http://schemas.openxmlformats.org/presentationml/2006/main">
  <p:tag name="NUM" val="12"/>
</p:tagLst>
</file>

<file path=ppt/tags/tag91.xml><?xml version="1.0" encoding="utf-8"?>
<p:tagLst xmlns:a="http://schemas.openxmlformats.org/drawingml/2006/main" xmlns:r="http://schemas.openxmlformats.org/officeDocument/2006/relationships" xmlns:p="http://schemas.openxmlformats.org/presentationml/2006/main">
  <p:tag name="NUM" val="14"/>
</p:tagLst>
</file>

<file path=ppt/tags/tag92.xml><?xml version="1.0" encoding="utf-8"?>
<p:tagLst xmlns:a="http://schemas.openxmlformats.org/drawingml/2006/main" xmlns:r="http://schemas.openxmlformats.org/officeDocument/2006/relationships" xmlns:p="http://schemas.openxmlformats.org/presentationml/2006/main">
  <p:tag name="NUM" val="21"/>
</p:tagLst>
</file>

<file path=ppt/tags/tag93.xml><?xml version="1.0" encoding="utf-8"?>
<p:tagLst xmlns:a="http://schemas.openxmlformats.org/drawingml/2006/main" xmlns:r="http://schemas.openxmlformats.org/officeDocument/2006/relationships" xmlns:p="http://schemas.openxmlformats.org/presentationml/2006/main">
  <p:tag name="NUM" val="21"/>
</p:tagLst>
</file>

<file path=ppt/tags/tag94.xml><?xml version="1.0" encoding="utf-8"?>
<p:tagLst xmlns:a="http://schemas.openxmlformats.org/drawingml/2006/main" xmlns:r="http://schemas.openxmlformats.org/officeDocument/2006/relationships" xmlns:p="http://schemas.openxmlformats.org/presentationml/2006/main">
  <p:tag name="NUM" val="15"/>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12"/>
</p:tagLst>
</file>

<file path=ppt/tags/tag97.xml><?xml version="1.0" encoding="utf-8"?>
<p:tagLst xmlns:a="http://schemas.openxmlformats.org/drawingml/2006/main" xmlns:r="http://schemas.openxmlformats.org/officeDocument/2006/relationships" xmlns:p="http://schemas.openxmlformats.org/presentationml/2006/main">
  <p:tag name="NUM" val="2"/>
</p:tagLst>
</file>

<file path=ppt/tags/tag98.xml><?xml version="1.0" encoding="utf-8"?>
<p:tagLst xmlns:a="http://schemas.openxmlformats.org/drawingml/2006/main" xmlns:r="http://schemas.openxmlformats.org/officeDocument/2006/relationships" xmlns:p="http://schemas.openxmlformats.org/presentationml/2006/main">
  <p:tag name="NUM" val="12"/>
</p:tagLst>
</file>

<file path=ppt/tags/tag99.xml><?xml version="1.0" encoding="utf-8"?>
<p:tagLst xmlns:a="http://schemas.openxmlformats.org/drawingml/2006/main" xmlns:r="http://schemas.openxmlformats.org/officeDocument/2006/relationships" xmlns:p="http://schemas.openxmlformats.org/presentationml/2006/main">
  <p:tag name="NUM" val="27"/>
</p:tagLst>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907</TotalTime>
  <Words>2863</Words>
  <Application>Microsoft Office PowerPoint</Application>
  <PresentationFormat>Grand écran</PresentationFormat>
  <Paragraphs>356</Paragraphs>
  <Slides>23</Slides>
  <Notes>1</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23</vt:i4>
      </vt:variant>
    </vt:vector>
  </HeadingPairs>
  <TitlesOfParts>
    <vt:vector size="34" baseType="lpstr">
      <vt:lpstr>Aptos</vt:lpstr>
      <vt:lpstr>Aptos Display</vt:lpstr>
      <vt:lpstr>Arial</vt:lpstr>
      <vt:lpstr>Calibri</vt:lpstr>
      <vt:lpstr>Calibri Light</vt:lpstr>
      <vt:lpstr>Franklin Gothic Book</vt:lpstr>
      <vt:lpstr>Rockwell</vt:lpstr>
      <vt:lpstr>Webdings</vt:lpstr>
      <vt:lpstr>Wingdings</vt:lpstr>
      <vt:lpstr>1_Thème Office</vt:lpstr>
      <vt:lpstr>5_Thème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Patrick Trolliet</dc:creator>
  <cp:lastModifiedBy>Hugo LAMARE</cp:lastModifiedBy>
  <cp:revision>574</cp:revision>
  <dcterms:created xsi:type="dcterms:W3CDTF">2025-06-13T07:16:36Z</dcterms:created>
  <dcterms:modified xsi:type="dcterms:W3CDTF">2026-02-05T13:11:50Z</dcterms:modified>
</cp:coreProperties>
</file>